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notesMasterIdLst>
    <p:notesMasterId r:id="rId51"/>
  </p:notesMasterIdLst>
  <p:sldIdLst>
    <p:sldId id="256" r:id="rId2"/>
    <p:sldId id="284" r:id="rId3"/>
    <p:sldId id="257" r:id="rId4"/>
    <p:sldId id="283" r:id="rId5"/>
    <p:sldId id="285" r:id="rId6"/>
    <p:sldId id="258" r:id="rId7"/>
    <p:sldId id="316" r:id="rId8"/>
    <p:sldId id="315" r:id="rId9"/>
    <p:sldId id="259" r:id="rId10"/>
    <p:sldId id="260" r:id="rId11"/>
    <p:sldId id="296" r:id="rId12"/>
    <p:sldId id="297" r:id="rId13"/>
    <p:sldId id="294" r:id="rId14"/>
    <p:sldId id="298" r:id="rId15"/>
    <p:sldId id="293" r:id="rId16"/>
    <p:sldId id="282" r:id="rId17"/>
    <p:sldId id="311" r:id="rId18"/>
    <p:sldId id="274" r:id="rId19"/>
    <p:sldId id="273" r:id="rId20"/>
    <p:sldId id="277" r:id="rId21"/>
    <p:sldId id="261" r:id="rId22"/>
    <p:sldId id="295" r:id="rId23"/>
    <p:sldId id="262" r:id="rId24"/>
    <p:sldId id="287" r:id="rId25"/>
    <p:sldId id="266" r:id="rId26"/>
    <p:sldId id="267" r:id="rId27"/>
    <p:sldId id="289" r:id="rId28"/>
    <p:sldId id="268" r:id="rId29"/>
    <p:sldId id="271" r:id="rId30"/>
    <p:sldId id="269" r:id="rId31"/>
    <p:sldId id="270" r:id="rId32"/>
    <p:sldId id="317" r:id="rId33"/>
    <p:sldId id="300" r:id="rId34"/>
    <p:sldId id="307" r:id="rId35"/>
    <p:sldId id="302" r:id="rId36"/>
    <p:sldId id="303" r:id="rId37"/>
    <p:sldId id="304" r:id="rId38"/>
    <p:sldId id="264" r:id="rId39"/>
    <p:sldId id="265" r:id="rId40"/>
    <p:sldId id="281" r:id="rId41"/>
    <p:sldId id="305" r:id="rId42"/>
    <p:sldId id="312" r:id="rId43"/>
    <p:sldId id="314" r:id="rId44"/>
    <p:sldId id="275" r:id="rId45"/>
    <p:sldId id="279" r:id="rId46"/>
    <p:sldId id="309" r:id="rId47"/>
    <p:sldId id="280" r:id="rId48"/>
    <p:sldId id="310" r:id="rId49"/>
    <p:sldId id="30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mayye" initials="s" lastIdx="1" clrIdx="0">
    <p:extLst>
      <p:ext uri="{19B8F6BF-5375-455C-9EA6-DF929625EA0E}">
        <p15:presenceInfo xmlns:p15="http://schemas.microsoft.com/office/powerpoint/2012/main" userId="2ae75e57ce1bb0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265" autoAdjust="0"/>
  </p:normalViewPr>
  <p:slideViewPr>
    <p:cSldViewPr snapToGrid="0">
      <p:cViewPr varScale="1">
        <p:scale>
          <a:sx n="106" d="100"/>
          <a:sy n="106" d="100"/>
        </p:scale>
        <p:origin x="79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38FB7-4EBC-4432-91F2-0BA88A8F86E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DE0BC-320A-4F91-A5CB-44C76DD2A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29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DE0BC-320A-4F91-A5CB-44C76DD2AF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59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DE0BC-320A-4F91-A5CB-44C76DD2AF3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77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DE0BC-320A-4F91-A5CB-44C76DD2AF3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2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75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4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474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86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94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999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5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54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9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41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70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90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7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851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85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74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32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61BD28-E7CE-4D5C-A54F-E492F08D56B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BF828D-E1E0-4C2C-A7E9-F2C26D388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7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E60408-A455-4623-98DE-0EF2D1A56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142" y="1399752"/>
            <a:ext cx="10364451" cy="2737242"/>
          </a:xfrm>
        </p:spPr>
        <p:txBody>
          <a:bodyPr>
            <a:normAutofit/>
          </a:bodyPr>
          <a:lstStyle/>
          <a:p>
            <a:pPr algn="ctr"/>
            <a:r>
              <a:rPr lang="fa-IR" sz="9600" b="1" dirty="0">
                <a:solidFill>
                  <a:srgbClr val="00B050"/>
                </a:solidFill>
                <a:latin typeface="_MRT_Win2Farsi_1" panose="02000000000000000000" pitchFamily="2" charset="0"/>
                <a:cs typeface="2  Tabassom" panose="00000400000000000000" pitchFamily="2" charset="-78"/>
              </a:rPr>
              <a:t>بسم الله الرحمن الرحیم</a:t>
            </a:r>
            <a:endParaRPr lang="en-US" sz="9600" b="1" dirty="0">
              <a:solidFill>
                <a:srgbClr val="00B050"/>
              </a:solidFill>
              <a:latin typeface="_MRT_Win2Farsi_1" panose="02000000000000000000" pitchFamily="2" charset="0"/>
              <a:cs typeface="2  Tabasso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216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991830"/>
            <a:ext cx="10364451" cy="953589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  <a:t/>
            </a:r>
            <a:b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</a:br>
            <a:r>
              <a:rPr lang="ar-SA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شیوه های جستجو </a:t>
            </a:r>
            <a:r>
              <a:rPr lang="en-US" dirty="0">
                <a:solidFill>
                  <a:srgbClr val="C00000"/>
                </a:solidFill>
                <a:latin typeface="Bell MT" panose="02020503060305020303" pitchFamily="18" charset="0"/>
              </a:rPr>
              <a:t/>
            </a:r>
            <a:br>
              <a:rPr lang="en-US" dirty="0">
                <a:solidFill>
                  <a:srgbClr val="C00000"/>
                </a:solidFill>
                <a:latin typeface="Bell MT" panose="02020503060305020303" pitchFamily="18" charset="0"/>
              </a:rPr>
            </a:br>
            <a:endParaRPr lang="en-US" dirty="0">
              <a:solidFill>
                <a:srgbClr val="C00000"/>
              </a:solidFill>
              <a:latin typeface="Bell MT" panose="020205030603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90" y="1468624"/>
            <a:ext cx="11521439" cy="5068387"/>
          </a:xfrm>
        </p:spPr>
        <p:txBody>
          <a:bodyPr>
            <a:normAutofit/>
          </a:bodyPr>
          <a:lstStyle/>
          <a:p>
            <a:pPr algn="r" rtl="1">
              <a:lnSpc>
                <a:spcPct val="2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مروری در مجلات و کتابها (</a:t>
            </a:r>
            <a:r>
              <a:rPr lang="en-US" sz="3200" b="1" dirty="0">
                <a:latin typeface="Bell MT" panose="02020503060305020303" pitchFamily="18" charset="0"/>
                <a:cs typeface="B Nazanin" panose="00000400000000000000" pitchFamily="2" charset="-78"/>
              </a:rPr>
              <a:t>Browse</a:t>
            </a:r>
            <a:r>
              <a:rPr lang="fa-IR" sz="3200" b="1" dirty="0">
                <a:cs typeface="B Nazanin" panose="00000400000000000000" pitchFamily="2" charset="-78"/>
              </a:rPr>
              <a:t>)</a:t>
            </a:r>
            <a:endParaRPr lang="en-US" sz="32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</a:t>
            </a:r>
            <a:r>
              <a:rPr lang="ar-SA" sz="3200" b="1" dirty="0">
                <a:cs typeface="B Nazanin" panose="00000400000000000000" pitchFamily="2" charset="-78"/>
              </a:rPr>
              <a:t>ستجوی </a:t>
            </a:r>
            <a:r>
              <a:rPr lang="fa-IR" sz="3200" b="1" dirty="0">
                <a:cs typeface="B Nazanin" panose="00000400000000000000" pitchFamily="2" charset="-78"/>
              </a:rPr>
              <a:t>پایه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en-US" sz="3200" b="1" dirty="0">
                <a:cs typeface="B Nazanin" panose="00000400000000000000" pitchFamily="2" charset="-78"/>
              </a:rPr>
              <a:t>(</a:t>
            </a:r>
            <a:r>
              <a:rPr lang="en-US" sz="3200" b="1" dirty="0">
                <a:latin typeface="Bell MT" panose="02020503060305020303" pitchFamily="18" charset="0"/>
                <a:cs typeface="B Nazanin" panose="00000400000000000000" pitchFamily="2" charset="-78"/>
              </a:rPr>
              <a:t>Basic Search)</a:t>
            </a:r>
            <a:endParaRPr lang="fa-IR" sz="32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جستجوی پیشرفته (</a:t>
            </a:r>
            <a:r>
              <a:rPr lang="en-US" sz="3200" b="1" dirty="0">
                <a:latin typeface="Bell MT" panose="02020503060305020303" pitchFamily="18" charset="0"/>
                <a:cs typeface="B Nazanin" panose="00000400000000000000" pitchFamily="2" charset="-78"/>
              </a:rPr>
              <a:t>Advance Search</a:t>
            </a:r>
            <a:r>
              <a:rPr lang="fa-IR" sz="3200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1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5306F-3B23-4FA5-B27D-3ED61292A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08" y="265610"/>
            <a:ext cx="10018713" cy="1752599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/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مرور در لیست مجلات و کتابها(</a:t>
            </a:r>
            <a:r>
              <a:rPr lang="en-US" sz="4000" b="1" dirty="0">
                <a:solidFill>
                  <a:srgbClr val="C00000"/>
                </a:solidFill>
                <a:latin typeface="Bell MT" panose="02020503060305020303" pitchFamily="18" charset="0"/>
              </a:rPr>
              <a:t>Browse</a:t>
            </a: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E2D92A-214A-438D-AC29-8A209C100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08" y="1259563"/>
            <a:ext cx="10018713" cy="3124201"/>
          </a:xfrm>
        </p:spPr>
        <p:txBody>
          <a:bodyPr/>
          <a:lstStyle/>
          <a:p>
            <a:pPr algn="r" rtl="1"/>
            <a:r>
              <a:rPr lang="fa-IR" sz="2200" b="1" dirty="0">
                <a:cs typeface="B Nazanin" panose="00000400000000000000" pitchFamily="2" charset="-78"/>
              </a:rPr>
              <a:t>از طریق این قسمت می توان جستجویی در عناوین مجلات و کتاب ها به تفکیک الفبایی انجام داد.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86445E-22BD-4356-AAE4-FFDCFE92D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27" y="3642174"/>
            <a:ext cx="7936677" cy="236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5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CCDF9-49B3-499D-B54E-B820E29BD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24" y="-428060"/>
            <a:ext cx="7061262" cy="6857999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         </a:t>
            </a:r>
            <a:r>
              <a:rPr lang="fa-IR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در سمت چپ صفحه امکان محدود و دقیق ترکردن جستجو(</a:t>
            </a: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Refine by </a:t>
            </a:r>
            <a:r>
              <a:rPr lang="en-US" sz="2000" b="1" dirty="0" err="1">
                <a:latin typeface="Bell MT" panose="02020503060305020303" pitchFamily="18" charset="0"/>
                <a:cs typeface="B Nazanin" panose="00000400000000000000" pitchFamily="2" charset="-78"/>
              </a:rPr>
              <a:t>Publicatuion</a:t>
            </a:r>
            <a:r>
              <a:rPr lang="fa-IR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):</a:t>
            </a:r>
            <a:r>
              <a:rPr lang="en-US" sz="3300" b="1" dirty="0">
                <a:latin typeface="Bell MT" panose="02020503060305020303" pitchFamily="18" charset="0"/>
                <a:cs typeface="B Nazanin" panose="00000400000000000000" pitchFamily="2" charset="-78"/>
              </a:rPr>
              <a:t/>
            </a:r>
            <a:br>
              <a:rPr lang="en-US" sz="3300" b="1" dirty="0">
                <a:latin typeface="Bell MT" panose="02020503060305020303" pitchFamily="18" charset="0"/>
                <a:cs typeface="B Nazanin" panose="00000400000000000000" pitchFamily="2" charset="-78"/>
              </a:rPr>
            </a:br>
            <a:r>
              <a:rPr lang="fa-IR" sz="3300" b="1" dirty="0">
                <a:latin typeface="Bell MT" panose="02020503060305020303" pitchFamily="18" charset="0"/>
                <a:cs typeface="B Nazanin" panose="00000400000000000000" pitchFamily="2" charset="-78"/>
              </a:rPr>
              <a:t>     - </a:t>
            </a:r>
            <a:r>
              <a:rPr lang="fa-IR" sz="2200" b="1" dirty="0">
                <a:latin typeface="Bell MT" panose="02020503060305020303" pitchFamily="18" charset="0"/>
                <a:cs typeface="B Nazanin" panose="00000400000000000000" pitchFamily="2" charset="-78"/>
              </a:rPr>
              <a:t>دامنه موضوعی (</a:t>
            </a:r>
            <a:r>
              <a:rPr lang="en-US" sz="2200" b="1" dirty="0">
                <a:latin typeface="Bell MT" panose="02020503060305020303" pitchFamily="18" charset="0"/>
                <a:cs typeface="B Nazanin" panose="00000400000000000000" pitchFamily="2" charset="-78"/>
              </a:rPr>
              <a:t>Domain</a:t>
            </a:r>
            <a:r>
              <a:rPr lang="fa-IR" sz="2200" b="1" dirty="0">
                <a:latin typeface="Bell MT" panose="02020503060305020303" pitchFamily="18" charset="0"/>
                <a:cs typeface="B Nazanin" panose="00000400000000000000" pitchFamily="2" charset="-78"/>
              </a:rPr>
              <a:t>)   و انتخاب زیر دامنه یا زیر مجموعه آن ( </a:t>
            </a:r>
            <a:r>
              <a:rPr lang="en-US" sz="2200" b="1" dirty="0">
                <a:latin typeface="Bell MT" panose="02020503060305020303" pitchFamily="18" charset="0"/>
                <a:cs typeface="B Nazanin" panose="00000400000000000000" pitchFamily="2" charset="-78"/>
              </a:rPr>
              <a:t>Subdomain</a:t>
            </a:r>
            <a:r>
              <a:rPr lang="fa-IR" sz="2200" b="1" dirty="0">
                <a:latin typeface="Bell MT" panose="02020503060305020303" pitchFamily="18" charset="0"/>
                <a:cs typeface="B Nazanin" panose="00000400000000000000" pitchFamily="2" charset="-78"/>
              </a:rPr>
              <a:t>)</a:t>
            </a:r>
            <a:r>
              <a:rPr lang="fa-IR" sz="3300" b="1" dirty="0">
                <a:latin typeface="Bell MT" panose="02020503060305020303" pitchFamily="18" charset="0"/>
                <a:cs typeface="B Nazanin" panose="00000400000000000000" pitchFamily="2" charset="-78"/>
              </a:rPr>
              <a:t/>
            </a:r>
            <a:br>
              <a:rPr lang="fa-IR" sz="3300" b="1" dirty="0">
                <a:latin typeface="Bell MT" panose="02020503060305020303" pitchFamily="18" charset="0"/>
                <a:cs typeface="B Nazanin" panose="00000400000000000000" pitchFamily="2" charset="-78"/>
              </a:rPr>
            </a:br>
            <a:r>
              <a:rPr lang="fa-IR" sz="3300" b="1" dirty="0">
                <a:latin typeface="Bell MT" panose="02020503060305020303" pitchFamily="18" charset="0"/>
                <a:cs typeface="B Nazanin" panose="00000400000000000000" pitchFamily="2" charset="-78"/>
              </a:rPr>
              <a:t>    - </a:t>
            </a:r>
            <a:r>
              <a:rPr lang="fa-IR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نوع انتشار(</a:t>
            </a:r>
            <a:r>
              <a:rPr lang="en-US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Publication type</a:t>
            </a:r>
            <a:r>
              <a:rPr lang="fa-IR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)</a:t>
            </a:r>
            <a:br>
              <a:rPr lang="fa-IR" sz="2400" b="1" dirty="0">
                <a:latin typeface="Bell MT" panose="02020503060305020303" pitchFamily="18" charset="0"/>
                <a:cs typeface="B Nazanin" panose="00000400000000000000" pitchFamily="2" charset="-78"/>
              </a:rPr>
            </a:br>
            <a:r>
              <a:rPr lang="en-US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   - نوع دسترسی(</a:t>
            </a:r>
            <a:r>
              <a:rPr lang="en-US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Access type</a:t>
            </a:r>
            <a:r>
              <a:rPr lang="fa-IR" sz="2400" b="1" dirty="0">
                <a:latin typeface="Bell MT" panose="02020503060305020303" pitchFamily="18" charset="0"/>
                <a:cs typeface="B Nazanin" panose="00000400000000000000" pitchFamily="2" charset="-78"/>
              </a:rPr>
              <a:t> )</a:t>
            </a:r>
            <a:r>
              <a:rPr lang="en-US" sz="3600" b="1" dirty="0">
                <a:latin typeface="Bell MT" panose="02020503060305020303" pitchFamily="18" charset="0"/>
                <a:cs typeface="B Nazanin" panose="00000400000000000000" pitchFamily="2" charset="-78"/>
              </a:rPr>
              <a:t/>
            </a:r>
            <a:br>
              <a:rPr lang="en-US" sz="3600" b="1" dirty="0">
                <a:latin typeface="Bell MT" panose="02020503060305020303" pitchFamily="18" charset="0"/>
                <a:cs typeface="B Nazanin" panose="00000400000000000000" pitchFamily="2" charset="-78"/>
              </a:rPr>
            </a:br>
            <a:endParaRPr lang="en-US" dirty="0"/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45A04CC7-7CE2-4D0A-81BA-F9A45D4B5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60" y="1430446"/>
            <a:ext cx="2458746" cy="4179449"/>
          </a:xfrm>
        </p:spPr>
      </p:pic>
    </p:spTree>
    <p:extLst>
      <p:ext uri="{BB962C8B-B14F-4D97-AF65-F5344CB8AC3E}">
        <p14:creationId xmlns:p14="http://schemas.microsoft.com/office/powerpoint/2010/main" val="14789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DFD8D-4B03-4165-AFFD-B36501388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442" y="0"/>
            <a:ext cx="9263248" cy="2004832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جهت آگاهي از انتشار شماره جديد و يا فهرست مندرجات شماره جديدي از مجله، بايد پس از جستجوي نام يك مجله، گزينه 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set up journal alert</a:t>
            </a:r>
            <a:r>
              <a:rPr lang="fa-IR" sz="2400" b="1" dirty="0">
                <a:cs typeface="B Nazanin" panose="00000400000000000000" pitchFamily="2" charset="-78"/>
              </a:rPr>
              <a:t>را انتخاب نماييد</a:t>
            </a:r>
            <a:r>
              <a:rPr lang="fa-IR" sz="2800" b="1" dirty="0">
                <a:cs typeface="B Nazanin" panose="00000400000000000000" pitchFamily="2" charset="-78"/>
              </a:rPr>
              <a:t>. </a:t>
            </a:r>
            <a:endParaRPr lang="en-US" sz="28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E9C5EC-BB26-449F-AFFB-9A50355D9F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924" y="2667000"/>
            <a:ext cx="5717490" cy="3124200"/>
          </a:xfrm>
        </p:spPr>
      </p:pic>
    </p:spTree>
    <p:extLst>
      <p:ext uri="{BB962C8B-B14F-4D97-AF65-F5344CB8AC3E}">
        <p14:creationId xmlns:p14="http://schemas.microsoft.com/office/powerpoint/2010/main" val="32708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2697B-0FAE-4937-9587-BEB105EDA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707" y="273743"/>
            <a:ext cx="10364451" cy="1596177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Article in press</a:t>
            </a:r>
            <a:r>
              <a:rPr lang="fa-IR" sz="3600" b="1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    </a:t>
            </a:r>
            <a:br>
              <a:rPr lang="fa-IR" sz="3600" b="1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1C7FC-966A-408D-ABFD-A5E277E5B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373" y="1786753"/>
            <a:ext cx="10910656" cy="4576996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مقالات </a:t>
            </a:r>
            <a:r>
              <a:rPr lang="fa-IR" sz="22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پذیرفته شده و </a:t>
            </a:r>
            <a:r>
              <a:rPr lang="fa-IR" sz="2200" b="1" i="0" u="sng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بازنگری شده ای </a:t>
            </a:r>
            <a:r>
              <a:rPr lang="fa-IR" sz="2200" b="1" dirty="0">
                <a:cs typeface="B Nazanin" panose="00000400000000000000" pitchFamily="2" charset="-78"/>
              </a:rPr>
              <a:t>هستندکه:</a:t>
            </a:r>
          </a:p>
          <a:p>
            <a:pPr algn="just" rtl="1">
              <a:lnSpc>
                <a:spcPct val="11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   -</a:t>
            </a:r>
            <a:r>
              <a:rPr lang="fa-IR" sz="22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هنوز </a:t>
            </a:r>
            <a:r>
              <a:rPr lang="fa-IR" sz="2200" b="1" dirty="0">
                <a:cs typeface="B Nazanin" panose="00000400000000000000" pitchFamily="2" charset="-78"/>
              </a:rPr>
              <a:t>به فرم نهایی مجله نرسیده اند و </a:t>
            </a:r>
            <a:r>
              <a:rPr lang="fa-IR" sz="22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شکل چاپی آن ها منتشر نشده</a:t>
            </a:r>
          </a:p>
          <a:p>
            <a:pPr algn="just" rtl="1">
              <a:lnSpc>
                <a:spcPct val="110000"/>
              </a:lnSpc>
            </a:pPr>
            <a:r>
              <a:rPr lang="fa-IR" sz="22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 - دارای جزئیات کتابشناختی کامل نیستند </a:t>
            </a:r>
          </a:p>
          <a:p>
            <a:pPr algn="just" rtl="1">
              <a:lnSpc>
                <a:spcPct val="110000"/>
              </a:lnSpc>
            </a:pPr>
            <a:r>
              <a:rPr lang="en-US" sz="22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 </a:t>
            </a:r>
            <a:r>
              <a:rPr lang="fa-IR" sz="22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-دسترس پذیری با سال انتشار و شماره </a:t>
            </a:r>
            <a:r>
              <a:rPr lang="en-US" sz="1900" b="1" i="0" u="none" strike="noStrike" dirty="0">
                <a:solidFill>
                  <a:srgbClr val="333333"/>
                </a:solidFill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DOI</a:t>
            </a:r>
            <a:endParaRPr lang="fa-IR" sz="19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شامل 3 نوع هستند:</a:t>
            </a:r>
          </a:p>
          <a:p>
            <a:pPr algn="just" rtl="1"/>
            <a:r>
              <a:rPr lang="en-US" sz="2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Journal pre-proof</a:t>
            </a:r>
            <a:endParaRPr lang="fa-IR" sz="22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en-US" sz="2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Uncorrected proof</a:t>
            </a:r>
            <a:endParaRPr lang="fa-IR" sz="22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en-US" sz="2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Corrected proof</a:t>
            </a:r>
            <a:endParaRPr lang="fa-IR" sz="22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651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FD55B-7AC3-44CF-A31E-D39885450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30" y="-89067"/>
            <a:ext cx="10103372" cy="7345179"/>
          </a:xfrm>
        </p:spPr>
        <p:txBody>
          <a:bodyPr>
            <a:noAutofit/>
          </a:bodyPr>
          <a:lstStyle/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Journal pre-proof</a:t>
            </a:r>
            <a:r>
              <a:rPr lang="fa-IR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cs typeface="B Nazanin" panose="00000400000000000000" pitchFamily="2" charset="-78"/>
              </a:rPr>
              <a:t>: 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  - </a:t>
            </a:r>
            <a:r>
              <a:rPr lang="fa-IR" sz="1800" b="1" dirty="0">
                <a:cs typeface="B Nazanin" panose="00000400000000000000" pitchFamily="2" charset="-78"/>
              </a:rPr>
              <a:t>مقالات داوری و تایید شده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- دسترس پذیری به صورت آنلاین 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Uncorrected proof</a:t>
            </a:r>
            <a:r>
              <a:rPr lang="fa-IR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cs typeface="B Nazanin" panose="00000400000000000000" pitchFamily="2" charset="-78"/>
              </a:rPr>
              <a:t>: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- داوری شده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- اصلاحات توسط نویسنده انجام نشده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- </a:t>
            </a:r>
            <a:r>
              <a:rPr lang="fa-IR" sz="1800" b="1" dirty="0">
                <a:solidFill>
                  <a:srgbClr val="333333"/>
                </a:solidFill>
                <a:latin typeface="IRANSans"/>
                <a:cs typeface="B Nazanin" panose="00000400000000000000" pitchFamily="2" charset="-78"/>
              </a:rPr>
              <a:t>تغییر متن قبل </a:t>
            </a:r>
            <a:r>
              <a:rPr lang="fa-IR" sz="18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از چاپ نهایی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Corrected proof </a:t>
            </a:r>
            <a:r>
              <a:rPr lang="fa-IR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cs typeface="B Nazanin" panose="00000400000000000000" pitchFamily="2" charset="-78"/>
              </a:rPr>
              <a:t>: 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  - </a:t>
            </a:r>
            <a:r>
              <a:rPr lang="fa-IR" sz="1800" b="1" dirty="0">
                <a:cs typeface="B Nazanin" panose="00000400000000000000" pitchFamily="2" charset="-78"/>
              </a:rPr>
              <a:t>مقالاتی تایید و داوری شده اند و اصلاحات آن نیز توسط نویسنده انجام شده 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  - </a:t>
            </a:r>
            <a:r>
              <a:rPr lang="fa-IR" sz="1800" b="1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شماره صفحات مقاله در مجله چاپی مربوطه </a:t>
            </a:r>
            <a:r>
              <a:rPr lang="fa-IR" sz="1800" b="1" dirty="0">
                <a:solidFill>
                  <a:srgbClr val="333333"/>
                </a:solidFill>
                <a:latin typeface="IRANSans"/>
                <a:cs typeface="B Nazanin" panose="00000400000000000000" pitchFamily="2" charset="-78"/>
              </a:rPr>
              <a:t>اختصاص داده نشده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67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CAE10-05E3-4569-9B41-A480CC0A0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267" y="1642493"/>
            <a:ext cx="10364451" cy="1596177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آگاهی رسانی </a:t>
            </a:r>
            <a:r>
              <a:rPr lang="fa-IR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جاری</a:t>
            </a:r>
            <a:r>
              <a:rPr lang="en-US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en-US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en-US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en-US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en-US" sz="4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Alert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42092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DEF10-A569-4138-8611-97AA99D62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371" y="-275640"/>
            <a:ext cx="10364451" cy="1596177"/>
          </a:xfrm>
        </p:spPr>
        <p:txBody>
          <a:bodyPr>
            <a:no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sz="40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34FA47-6E5F-4F46-AF0F-9B6EB88B3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9873" y="522448"/>
            <a:ext cx="9443949" cy="4996148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سيستمي است كه به صور ت اتوماتيك و متناوب، هر روز، هر هفته و يا هر ماه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، بر اساس جستجوی انجام شده مقالاتی که به پایگاه اضافه شده از طریق پست الكترونيك 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(e-mail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 برای </a:t>
            </a:r>
            <a:r>
              <a:rPr lang="fa-IR" b="1" dirty="0">
                <a:cs typeface="B Nazanin" panose="00000400000000000000" pitchFamily="2" charset="-78"/>
              </a:rPr>
              <a:t>شما ارسال می کند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83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68CE2-131F-44A9-A048-6080572A3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442" y="172388"/>
            <a:ext cx="10144646" cy="1978702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براي استفاده از سيستم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Alert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،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بايد در 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Science Direct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ثبت نام و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با وارد كردن نام كاربري و رمز عبور خود، امكانات اين سيستم قابل استفاده خواهد بود. بعد از جستجوي خود، گزينه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Set alert search 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را انتخاب كنيد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.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95E65F-6E04-4D3C-AFD7-4E58F340D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592" y="2076138"/>
            <a:ext cx="4743355" cy="345552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24F07B-9628-40E5-8D9D-9E27CD574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895" y="2151090"/>
            <a:ext cx="3699702" cy="326322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6898741" y="3485584"/>
            <a:ext cx="262550" cy="4979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77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620CB-345B-4857-AAA0-CE8918109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779" y="660903"/>
            <a:ext cx="9528188" cy="1837853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در مراجعات بعدي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،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مجدداً با وارد كردن نام كاربري و رمز عبور و انتخاب گزينه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Manage alert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،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ليست هشدارهاي خود را مشاهده و مديريت كنيد. در قسمت مديريت هشدارها، امكان ويرايش و حذف يك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Alert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وجود دارد. هيچ محدوديتي براي تعداد ايجاد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Alert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ها وجود ندارد. </a:t>
            </a:r>
            <a:r>
              <a:rPr lang="en-US" sz="2200" b="1" dirty="0">
                <a:cs typeface="B Nazanin" panose="00000400000000000000" pitchFamily="2" charset="-78"/>
              </a:rPr>
              <a:t/>
            </a:r>
            <a:br>
              <a:rPr lang="en-US" sz="2200" b="1" dirty="0">
                <a:cs typeface="B Nazanin" panose="00000400000000000000" pitchFamily="2" charset="-78"/>
              </a:rPr>
            </a:br>
            <a:endParaRPr lang="en-US" sz="2200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049ECD-83E3-433E-9743-8563F871D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318" y="2728387"/>
            <a:ext cx="4133944" cy="312045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C58DA6-487F-4AF7-8A75-39F074952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228" y="2728387"/>
            <a:ext cx="5077887" cy="312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144FA-DBA8-4CB5-9876-071B9C8E8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5208"/>
            <a:ext cx="12192000" cy="658279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fa-IR" sz="36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36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کارگاه آشنایی با پایگاه اطلاعاتی </a:t>
            </a:r>
            <a:r>
              <a:rPr lang="en-US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en-US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en-US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SCIENCE DIRECT</a:t>
            </a: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سمیه صالحی نژاد</a:t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کارشناسی ارشد علم اطلاعات و دانش شناسی</a:t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31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دانشگاه علوم پزشکی سمنان</a:t>
            </a:r>
            <a: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40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r>
              <a:rPr lang="fa-IR" sz="31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>1400</a:t>
            </a:r>
            <a:r>
              <a:rPr lang="fa-IR" sz="36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  <a:t/>
            </a:r>
            <a:br>
              <a:rPr lang="fa-IR" sz="3600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Rounded MT Bold" panose="020F0704030504030204" pitchFamily="34" charset="0"/>
                <a:cs typeface="B Mitra" panose="00000400000000000000" pitchFamily="2" charset="-78"/>
              </a:rPr>
            </a:br>
            <a:endParaRPr lang="en-US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610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226BB-7BBB-4D9B-BCB8-AADAF5AD0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146" y="-344047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جستجوی پایه</a:t>
            </a:r>
            <a:endParaRPr lang="en-US" sz="4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93323-52E1-48FB-A60A-F7D433286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81" y="524656"/>
            <a:ext cx="10833281" cy="598335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ar-SA" b="1" dirty="0">
                <a:cs typeface="B Nazanin" panose="00000400000000000000" pitchFamily="2" charset="-78"/>
              </a:rPr>
              <a:t>در صفحه اول این پایگاه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 و</a:t>
            </a:r>
            <a:r>
              <a:rPr lang="ar-SA" b="1" dirty="0">
                <a:cs typeface="B Nazanin" panose="00000400000000000000" pitchFamily="2" charset="-78"/>
              </a:rPr>
              <a:t> امکان </a:t>
            </a:r>
            <a:r>
              <a:rPr lang="fa-IR" b="1" dirty="0">
                <a:cs typeface="B Nazanin" panose="00000400000000000000" pitchFamily="2" charset="-78"/>
              </a:rPr>
              <a:t>استفاده از </a:t>
            </a:r>
            <a:r>
              <a:rPr lang="ar-SA" b="1" dirty="0">
                <a:cs typeface="B Nazanin" panose="00000400000000000000" pitchFamily="2" charset="-78"/>
              </a:rPr>
              <a:t>جستجوی سریع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ar-SA" b="1" dirty="0">
                <a:cs typeface="B Nazanin" panose="00000400000000000000" pitchFamily="2" charset="-78"/>
              </a:rPr>
              <a:t>ساده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جستجو از طریق </a:t>
            </a:r>
            <a:r>
              <a:rPr lang="ar-SA" b="1" dirty="0">
                <a:cs typeface="B Nazanin" panose="00000400000000000000" pitchFamily="2" charset="-78"/>
              </a:rPr>
              <a:t>سه فیلد</a:t>
            </a:r>
            <a:r>
              <a:rPr lang="fa-IR" b="1" dirty="0"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b="1" dirty="0">
                <a:cs typeface="B Nazanin" panose="00000400000000000000" pitchFamily="2" charset="-78"/>
              </a:rPr>
              <a:t> 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Keywords</a:t>
            </a:r>
            <a:r>
              <a:rPr lang="fa-IR" b="1" dirty="0">
                <a:cs typeface="B Nazanin" panose="00000400000000000000" pitchFamily="2" charset="-78"/>
              </a:rPr>
              <a:t>(</a:t>
            </a:r>
            <a:r>
              <a:rPr lang="ar-SA" b="1" dirty="0">
                <a:cs typeface="B Nazanin" panose="00000400000000000000" pitchFamily="2" charset="-78"/>
              </a:rPr>
              <a:t>کلیدواژه)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b="1" dirty="0">
                <a:cs typeface="B Nazanin" panose="00000400000000000000" pitchFamily="2" charset="-78"/>
              </a:rPr>
              <a:t> 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Author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(نا</a:t>
            </a:r>
            <a:r>
              <a:rPr lang="ar-SA" b="1" dirty="0">
                <a:cs typeface="B Nazanin" panose="00000400000000000000" pitchFamily="2" charset="-78"/>
              </a:rPr>
              <a:t>م نویسنده</a:t>
            </a:r>
            <a:r>
              <a:rPr lang="fa-IR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b="1" dirty="0">
                <a:cs typeface="B Nazanin" panose="00000400000000000000" pitchFamily="2" charset="-78"/>
              </a:rPr>
              <a:t> 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Journal or book title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</a:t>
            </a:r>
            <a:r>
              <a:rPr lang="ar-SA" b="1" dirty="0">
                <a:cs typeface="B Nazanin" panose="00000400000000000000" pitchFamily="2" charset="-78"/>
              </a:rPr>
              <a:t>عنوان نشریه یا کتاب) </a:t>
            </a:r>
            <a:endParaRPr lang="fa-IR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محدود کردن </a:t>
            </a:r>
            <a:r>
              <a:rPr lang="ar-SA" b="1" dirty="0">
                <a:cs typeface="B Nazanin" panose="00000400000000000000" pitchFamily="2" charset="-78"/>
              </a:rPr>
              <a:t>جستجو</a:t>
            </a:r>
            <a:r>
              <a:rPr lang="fa-IR" b="1" dirty="0">
                <a:cs typeface="B Nazanin" panose="00000400000000000000" pitchFamily="2" charset="-78"/>
              </a:rPr>
              <a:t>: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Volume 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(سال انتشار</a:t>
            </a:r>
            <a:r>
              <a:rPr lang="ar-SA" b="1" dirty="0">
                <a:latin typeface="Bell MT" panose="02020503060305020303" pitchFamily="18" charset="0"/>
                <a:cs typeface="B Nazanin" panose="00000400000000000000" pitchFamily="2" charset="-78"/>
              </a:rPr>
              <a:t>)</a:t>
            </a:r>
            <a:endParaRPr lang="en-US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Issue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(شماره مجله)</a:t>
            </a:r>
            <a:r>
              <a:rPr lang="ar-SA" b="1" dirty="0">
                <a:cs typeface="B Nazanin" panose="00000400000000000000" pitchFamily="2" charset="-78"/>
              </a:rPr>
              <a:t> 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Page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(</a:t>
            </a:r>
            <a:r>
              <a:rPr lang="ar-SA" b="1" dirty="0">
                <a:cs typeface="B Nazanin" panose="00000400000000000000" pitchFamily="2" charset="-78"/>
              </a:rPr>
              <a:t>صفحه)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331EBF-25C6-4104-B36C-50D294340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35" y="4365051"/>
            <a:ext cx="6721024" cy="128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7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12341" y="770710"/>
            <a:ext cx="10013219" cy="6087290"/>
          </a:xfrm>
        </p:spPr>
        <p:txBody>
          <a:bodyPr>
            <a:normAutofit/>
          </a:bodyPr>
          <a:lstStyle/>
          <a:p>
            <a:pPr marL="761238" lvl="2" indent="-285750" algn="just" rtl="1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fa-IR" sz="1900" b="1" dirty="0">
                <a:cs typeface="B Nazanin" panose="00000400000000000000" pitchFamily="2" charset="-78"/>
              </a:rPr>
              <a:t>پس از نمایش جستجو و در سمت چپ محدود کردن جستجو بر اساس (</a:t>
            </a:r>
            <a:r>
              <a:rPr lang="en-US" sz="1900" b="1" dirty="0">
                <a:latin typeface="Bell MT" panose="02020503060305020303" pitchFamily="18" charset="0"/>
                <a:cs typeface="B Nazanin" panose="00000400000000000000" pitchFamily="2" charset="-78"/>
              </a:rPr>
              <a:t>Refine by</a:t>
            </a:r>
            <a:r>
              <a:rPr lang="fa-IR" sz="1900" b="1" dirty="0">
                <a:cs typeface="B Nazanin" panose="00000400000000000000" pitchFamily="2" charset="-78"/>
              </a:rPr>
              <a:t>):</a:t>
            </a:r>
          </a:p>
          <a:p>
            <a:pPr marL="475488" lvl="2" indent="0" algn="just" rtl="1">
              <a:lnSpc>
                <a:spcPct val="2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سال(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Year</a:t>
            </a:r>
            <a:r>
              <a:rPr lang="fa-IR" sz="1800" b="1" dirty="0">
                <a:cs typeface="B Nazanin" panose="00000400000000000000" pitchFamily="2" charset="-78"/>
              </a:rPr>
              <a:t>)</a:t>
            </a:r>
          </a:p>
          <a:p>
            <a:pPr marL="475488" lvl="2" indent="0" algn="just" rtl="1">
              <a:lnSpc>
                <a:spcPct val="12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نوع مقاله(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Article type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) </a:t>
            </a:r>
          </a:p>
          <a:p>
            <a:pPr marL="475488" lvl="2" indent="0" algn="just" rtl="1">
              <a:lnSpc>
                <a:spcPct val="120000"/>
              </a:lnSpc>
              <a:buNone/>
            </a:pP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عنوان نشریه</a:t>
            </a:r>
            <a:r>
              <a:rPr lang="fa-IR" sz="1800" b="1" dirty="0">
                <a:cs typeface="B Nazanin" panose="00000400000000000000" pitchFamily="2" charset="-78"/>
              </a:rPr>
              <a:t>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Publication title</a:t>
            </a:r>
            <a:r>
              <a:rPr lang="fa-IR" sz="1800" b="1" dirty="0">
                <a:cs typeface="B Nazanin" panose="00000400000000000000" pitchFamily="2" charset="-78"/>
              </a:rPr>
              <a:t>) </a:t>
            </a:r>
          </a:p>
          <a:p>
            <a:pPr marL="475488" lvl="2" indent="0" algn="just" rtl="1">
              <a:lnSpc>
                <a:spcPct val="12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محدوده 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موضوعی(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Subject Areas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) </a:t>
            </a:r>
          </a:p>
          <a:p>
            <a:pPr marL="475488" lvl="2" indent="0" algn="just" rtl="1">
              <a:lnSpc>
                <a:spcPct val="120000"/>
              </a:lnSpc>
              <a:buNone/>
            </a:pP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نوع دسترسی(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Access Type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)</a:t>
            </a:r>
          </a:p>
          <a:p>
            <a:pPr marL="761238" lvl="2" indent="-285750" algn="just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solidFill>
                  <a:srgbClr val="000000">
                    <a:lumMod val="75000"/>
                    <a:lumOff val="25000"/>
                  </a:srgbClr>
                </a:solidFill>
                <a:cs typeface="B Nazanin" panose="00000400000000000000" pitchFamily="2" charset="-78"/>
              </a:rPr>
              <a:t>مرتب نمودن </a:t>
            </a:r>
            <a:r>
              <a:rPr lang="fa-IR" sz="1800" b="1" dirty="0">
                <a:cs typeface="B Nazanin" panose="00000400000000000000" pitchFamily="2" charset="-78"/>
              </a:rPr>
              <a:t>نتایج جستجو بر اساس میزان ارتباط(</a:t>
            </a:r>
            <a:r>
              <a:rPr lang="en-US" sz="1800" b="1" i="1" dirty="0">
                <a:latin typeface="Bell MT" panose="02020503060305020303" pitchFamily="18" charset="0"/>
                <a:cs typeface="B Nazanin" panose="00000400000000000000" pitchFamily="2" charset="-78"/>
              </a:rPr>
              <a:t>relevance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)</a:t>
            </a:r>
            <a:r>
              <a:rPr lang="en-US" sz="1800" b="1" i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و تاریخ(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date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) </a:t>
            </a:r>
            <a:r>
              <a:rPr lang="fa-IR" sz="1800" b="1" dirty="0">
                <a:cs typeface="B Nazanin" panose="00000400000000000000" pitchFamily="2" charset="-78"/>
              </a:rPr>
              <a:t>در سمت راست صفحه </a:t>
            </a:r>
          </a:p>
          <a:p>
            <a:pPr marL="761238" lvl="2" indent="-285750" algn="just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پس از جستجوی و بازیابی موضوع مورد نظر کلیک بر روی عنوان مقاله و دسترسی به متن کامل و سایر اطلاعات آن </a:t>
            </a:r>
          </a:p>
          <a:p>
            <a:pPr marL="761238" lvl="2" indent="-285750" algn="just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در زیر عنوان مقاله در صفحه نتایج  هم با کلیک برروی نام مجله می توان به اطلاعات مجله ای که مقاله مورد نظر ما در آن به چاپ رسیده است ، دست پیدا کرد.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7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B4383-2ABA-429D-967E-9285BDF65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170" y="72427"/>
            <a:ext cx="9587885" cy="6220917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Volume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 : </a:t>
            </a:r>
            <a:r>
              <a:rPr lang="fa-IR" sz="2400" b="1" i="0" dirty="0"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تعداد سالهای انتشارِ یک مجله </a:t>
            </a:r>
            <a:endParaRPr lang="en-US" sz="2400" b="1" i="0" dirty="0">
              <a:effectLst/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en-US" sz="2400" b="1" i="0" dirty="0">
                <a:solidFill>
                  <a:srgbClr val="C00000"/>
                </a:solidFill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Issue</a:t>
            </a:r>
            <a:r>
              <a:rPr lang="fa-IR" sz="2400" b="1" i="0" dirty="0"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 : تعداد شماره های منتشر شده یک مجله در یک سال </a:t>
            </a:r>
            <a:endParaRPr lang="en-US" sz="2400" b="1" i="0" dirty="0">
              <a:effectLst/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400" b="1" i="0" dirty="0">
                <a:solidFill>
                  <a:srgbClr val="333333"/>
                </a:solidFill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مثال : مجله ای با </a:t>
            </a:r>
            <a:r>
              <a:rPr lang="en-US" sz="2400" b="1" i="0" dirty="0">
                <a:solidFill>
                  <a:srgbClr val="333333"/>
                </a:solidFill>
                <a:effectLst/>
                <a:latin typeface="Bell MT" panose="02020503060305020303" pitchFamily="18" charset="0"/>
                <a:cs typeface="B Nazanin" panose="00000400000000000000" pitchFamily="2" charset="-78"/>
              </a:rPr>
              <a:t>Volume number: 2، Issue number: 2 ، Number: 6 </a:t>
            </a:r>
            <a:r>
              <a:rPr lang="en-US" sz="2400" b="1" i="0" dirty="0">
                <a:solidFill>
                  <a:srgbClr val="333333"/>
                </a:solidFill>
                <a:effectLst/>
                <a:latin typeface="IRANSansWeb_Medium"/>
                <a:cs typeface="B Nazanin" panose="00000400000000000000" pitchFamily="2" charset="-78"/>
              </a:rPr>
              <a:t>، </a:t>
            </a:r>
            <a:r>
              <a:rPr lang="fa-IR" sz="2400" b="1" i="0" dirty="0">
                <a:solidFill>
                  <a:srgbClr val="333333"/>
                </a:solidFill>
                <a:effectLst/>
                <a:latin typeface="IRANSansWeb_Medium"/>
                <a:cs typeface="B Nazanin" panose="00000400000000000000" pitchFamily="2" charset="-78"/>
              </a:rPr>
              <a:t>به این معنی است که این مجله در سال دوم انتشار خود می باشد که دومین شماره را نیز در این سال چاپ کرده است و در مجموع تا به حال 6 شماره چاپ کرده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072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332" y="-128950"/>
            <a:ext cx="10587509" cy="1450757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جستجوی پایه(</a:t>
            </a:r>
            <a:r>
              <a:rPr lang="en-US" sz="3200" b="1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Basic Search</a:t>
            </a:r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)</a:t>
            </a:r>
            <a:endParaRPr lang="en-US" sz="36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686" y="1321807"/>
            <a:ext cx="8729035" cy="3394187"/>
          </a:xfrm>
        </p:spPr>
      </p:pic>
    </p:spTree>
    <p:extLst>
      <p:ext uri="{BB962C8B-B14F-4D97-AF65-F5344CB8AC3E}">
        <p14:creationId xmlns:p14="http://schemas.microsoft.com/office/powerpoint/2010/main" val="173523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706" y="561314"/>
            <a:ext cx="9732889" cy="5477347"/>
          </a:xfrm>
        </p:spPr>
      </p:pic>
    </p:spTree>
    <p:extLst>
      <p:ext uri="{BB962C8B-B14F-4D97-AF65-F5344CB8AC3E}">
        <p14:creationId xmlns:p14="http://schemas.microsoft.com/office/powerpoint/2010/main" val="16805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056" y="146032"/>
            <a:ext cx="10674598" cy="7036905"/>
          </a:xfrm>
        </p:spPr>
        <p:txBody>
          <a:bodyPr>
            <a:normAutofit/>
          </a:bodyPr>
          <a:lstStyle/>
          <a:p>
            <a:pPr marL="0" indent="0" algn="ctr" rtl="1">
              <a:lnSpc>
                <a:spcPct val="110000"/>
              </a:lnSpc>
              <a:buNone/>
            </a:pPr>
            <a:endParaRPr lang="fa-IR" sz="32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US" sz="2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Advanced search</a:t>
            </a:r>
            <a:r>
              <a:rPr lang="fa-IR" sz="2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 </a:t>
            </a:r>
            <a:r>
              <a:rPr lang="ar-SA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جستجوی </a:t>
            </a:r>
            <a:r>
              <a:rPr lang="ar-SA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پیشرفته</a:t>
            </a:r>
            <a:endParaRPr lang="fa-IR" sz="28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endParaRPr lang="fa-IR" sz="32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b="1" dirty="0">
                <a:solidFill>
                  <a:schemeClr val="tx1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- </a:t>
            </a:r>
            <a:r>
              <a:rPr lang="fa-IR" sz="2400" b="1" dirty="0" smtClean="0">
                <a:solidFill>
                  <a:schemeClr val="tx1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جستجو </a:t>
            </a:r>
            <a:r>
              <a:rPr lang="fa-IR" sz="2400" b="1" dirty="0">
                <a:solidFill>
                  <a:schemeClr val="tx1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یک یا چند کلیدواژه در فیلدهای مختلف</a:t>
            </a:r>
          </a:p>
          <a:p>
            <a:pPr algn="r" rtl="1">
              <a:lnSpc>
                <a:spcPct val="250000"/>
              </a:lnSpc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استفاده از عملگرهای بولی</a:t>
            </a:r>
          </a:p>
          <a:p>
            <a:pPr algn="r" rtl="1">
              <a:lnSpc>
                <a:spcPct val="250000"/>
              </a:lnSpc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جستجوی دقیق و مرتبط </a:t>
            </a:r>
          </a:p>
          <a:p>
            <a:pPr marL="0" indent="0" algn="just" rtl="1">
              <a:buNone/>
            </a:pPr>
            <a:endParaRPr lang="en-US" dirty="0"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104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/>
            </a:r>
            <a:br>
              <a:rPr lang="fa-IR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</a:br>
            <a:endParaRPr lang="en-US" sz="4000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DF1A28A-C12F-4956-A6A5-5AD820427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800" y="1581960"/>
            <a:ext cx="9383879" cy="3700459"/>
          </a:xfrm>
        </p:spPr>
      </p:pic>
      <p:sp>
        <p:nvSpPr>
          <p:cNvPr id="7" name="TextBox 6"/>
          <p:cNvSpPr txBox="1"/>
          <p:nvPr/>
        </p:nvSpPr>
        <p:spPr>
          <a:xfrm>
            <a:off x="3657600" y="783771"/>
            <a:ext cx="1384663" cy="378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57600" y="783771"/>
            <a:ext cx="1384663" cy="378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253308" y="4217530"/>
            <a:ext cx="296290" cy="2464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3271784" y="4947663"/>
            <a:ext cx="301366" cy="23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177002" y="3394153"/>
            <a:ext cx="302809" cy="211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>
            <a:off x="8953967" y="4200098"/>
            <a:ext cx="266325" cy="1527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1AA13F-54A7-4328-B2A4-8FF44E9D47FC}"/>
              </a:ext>
            </a:extLst>
          </p:cNvPr>
          <p:cNvSpPr/>
          <p:nvPr/>
        </p:nvSpPr>
        <p:spPr>
          <a:xfrm>
            <a:off x="9296274" y="2510948"/>
            <a:ext cx="1658419" cy="4608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 در تمامی قسمتهای مقاله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DA5C28-2B73-4B74-8DC1-6EFA0FC4D750}"/>
              </a:ext>
            </a:extLst>
          </p:cNvPr>
          <p:cNvSpPr/>
          <p:nvPr/>
        </p:nvSpPr>
        <p:spPr>
          <a:xfrm>
            <a:off x="1839442" y="4010148"/>
            <a:ext cx="1191730" cy="4538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 با نام نویسنده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F6E071-F8C6-430F-9A97-523B453ECB46}"/>
              </a:ext>
            </a:extLst>
          </p:cNvPr>
          <p:cNvSpPr/>
          <p:nvPr/>
        </p:nvSpPr>
        <p:spPr>
          <a:xfrm>
            <a:off x="9296274" y="3936223"/>
            <a:ext cx="1561658" cy="527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وابستگی سازمانی نویسنده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4B82B1-F04B-48BD-BA1D-9DE86BE760D9}"/>
              </a:ext>
            </a:extLst>
          </p:cNvPr>
          <p:cNvSpPr/>
          <p:nvPr/>
        </p:nvSpPr>
        <p:spPr>
          <a:xfrm>
            <a:off x="1955549" y="3268968"/>
            <a:ext cx="1137164" cy="442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 در عنوان یک کتاب یا مجله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5" name="Left Arrow 24"/>
          <p:cNvSpPr/>
          <p:nvPr/>
        </p:nvSpPr>
        <p:spPr>
          <a:xfrm>
            <a:off x="8918799" y="2676700"/>
            <a:ext cx="234079" cy="1641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6DA5C28-2B73-4B74-8DC1-6EFA0FC4D750}"/>
              </a:ext>
            </a:extLst>
          </p:cNvPr>
          <p:cNvSpPr/>
          <p:nvPr/>
        </p:nvSpPr>
        <p:spPr>
          <a:xfrm>
            <a:off x="1955549" y="4902258"/>
            <a:ext cx="1129295" cy="279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سال انتشار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6196615" y="5233744"/>
            <a:ext cx="266330" cy="31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6DA5C28-2B73-4B74-8DC1-6EFA0FC4D750}"/>
              </a:ext>
            </a:extLst>
          </p:cNvPr>
          <p:cNvSpPr/>
          <p:nvPr/>
        </p:nvSpPr>
        <p:spPr>
          <a:xfrm>
            <a:off x="5586993" y="5626383"/>
            <a:ext cx="1485571" cy="380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شماره مقاله در آن سال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8" name="Left Arrow 27"/>
          <p:cNvSpPr/>
          <p:nvPr/>
        </p:nvSpPr>
        <p:spPr>
          <a:xfrm>
            <a:off x="8953967" y="4978445"/>
            <a:ext cx="266325" cy="1527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6F6E071-F8C6-430F-9A97-523B453ECB46}"/>
              </a:ext>
            </a:extLst>
          </p:cNvPr>
          <p:cNvSpPr/>
          <p:nvPr/>
        </p:nvSpPr>
        <p:spPr>
          <a:xfrm>
            <a:off x="9313048" y="4729641"/>
            <a:ext cx="878517" cy="527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شماره صفحه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30" name="Left Arrow 29"/>
          <p:cNvSpPr/>
          <p:nvPr/>
        </p:nvSpPr>
        <p:spPr>
          <a:xfrm>
            <a:off x="2480317" y="2509416"/>
            <a:ext cx="234079" cy="1641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6F6E071-F8C6-430F-9A97-523B453ECB46}"/>
              </a:ext>
            </a:extLst>
          </p:cNvPr>
          <p:cNvSpPr/>
          <p:nvPr/>
        </p:nvSpPr>
        <p:spPr>
          <a:xfrm>
            <a:off x="2786094" y="2362466"/>
            <a:ext cx="1084624" cy="419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راهنمای استفاده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2" name="Left Arrow 21"/>
          <p:cNvSpPr/>
          <p:nvPr/>
        </p:nvSpPr>
        <p:spPr>
          <a:xfrm>
            <a:off x="9018083" y="3446488"/>
            <a:ext cx="234079" cy="1641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21AA13F-54A7-4328-B2A4-8FF44E9D47FC}"/>
              </a:ext>
            </a:extLst>
          </p:cNvPr>
          <p:cNvSpPr/>
          <p:nvPr/>
        </p:nvSpPr>
        <p:spPr>
          <a:xfrm>
            <a:off x="9405181" y="3237895"/>
            <a:ext cx="1292411" cy="437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محدود کردن به سال </a:t>
            </a:r>
            <a:endParaRPr lang="en-US" sz="1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970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2D0E8-4887-4E64-B9B5-8D6B3BA4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Advanced search</a:t>
            </a:r>
            <a:r>
              <a:rPr lang="fa-IR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 </a:t>
            </a:r>
            <a:br>
              <a:rPr lang="fa-IR" sz="40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</a:br>
            <a:endParaRPr lang="en-US" sz="4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242511-AA9E-4FDB-8ED9-1E037E4CAD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959" y="1620570"/>
            <a:ext cx="7269326" cy="417063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E941EF7-D53C-40B8-8369-838B134F38AB}"/>
              </a:ext>
            </a:extLst>
          </p:cNvPr>
          <p:cNvSpPr/>
          <p:nvPr/>
        </p:nvSpPr>
        <p:spPr>
          <a:xfrm>
            <a:off x="1985484" y="1446299"/>
            <a:ext cx="1144795" cy="11618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جستجوی کلیدواژه ای در عنوان، خلاصه یا کلیدواژه هایی که نویسنده در مقاله به کاربرده است. 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642E95-241E-44A4-AA01-0813284A1434}"/>
              </a:ext>
            </a:extLst>
          </p:cNvPr>
          <p:cNvSpPr/>
          <p:nvPr/>
        </p:nvSpPr>
        <p:spPr>
          <a:xfrm>
            <a:off x="1285591" y="2757600"/>
            <a:ext cx="1844687" cy="6110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جستجودر عنوان مقاله ای که به طور کامل یا قسمت اعظمی از آن را داریم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3301487" y="2874365"/>
            <a:ext cx="302809" cy="211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375905" y="2008068"/>
            <a:ext cx="302809" cy="211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270623" y="3752001"/>
            <a:ext cx="302809" cy="211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3274676" y="4541918"/>
            <a:ext cx="302809" cy="211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642E95-241E-44A4-AA01-0813284A1434}"/>
              </a:ext>
            </a:extLst>
          </p:cNvPr>
          <p:cNvSpPr/>
          <p:nvPr/>
        </p:nvSpPr>
        <p:spPr>
          <a:xfrm>
            <a:off x="1932904" y="3632231"/>
            <a:ext cx="1140192" cy="4125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جستجودر منابع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642E95-241E-44A4-AA01-0813284A1434}"/>
              </a:ext>
            </a:extLst>
          </p:cNvPr>
          <p:cNvSpPr/>
          <p:nvPr/>
        </p:nvSpPr>
        <p:spPr>
          <a:xfrm>
            <a:off x="990655" y="4412729"/>
            <a:ext cx="2112462" cy="4696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Nazanin" panose="00000400000000000000" pitchFamily="2" charset="-78"/>
              </a:rPr>
              <a:t>جستجو</a:t>
            </a:r>
            <a:r>
              <a:rPr lang="fa-IR" sz="1200" b="1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200" b="1" dirty="0">
                <a:solidFill>
                  <a:schemeClr val="tx1"/>
                </a:solidFill>
                <a:cs typeface="B Nazanin" panose="00000400000000000000" pitchFamily="2" charset="-78"/>
              </a:rPr>
              <a:t>درشماره استاندارد بین المللی مجله و کتاب</a:t>
            </a:r>
            <a:endParaRPr 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2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38759-8735-4C8A-8FC2-3459367C2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-184885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Bell MT" panose="02020503060305020303"/>
              </a:rPr>
              <a:t>ISSN , ISBN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162963" y="861777"/>
            <a:ext cx="11363325" cy="6380163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شماره استاندارد بین المللی مجلات (شاپا)</a:t>
            </a:r>
            <a:r>
              <a:rPr lang="en-US" sz="1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International Standard Serial Number</a:t>
            </a:r>
            <a:r>
              <a:rPr lang="fa-IR" sz="1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: </a:t>
            </a:r>
            <a:r>
              <a:rPr lang="en-US" sz="1800" b="1" u="sng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ISSN</a:t>
            </a:r>
            <a:endParaRPr lang="fa-IR" sz="1800" b="1" u="sng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- کد 8 رقمی مختص  به هر نشریه در حال چاپ و تمایز از سایرنشریات   </a:t>
            </a:r>
          </a:p>
          <a:p>
            <a:pPr algn="just" rtl="1">
              <a:lnSpc>
                <a:spcPct val="100000"/>
              </a:lnSpc>
              <a:buFontTx/>
              <a:buChar char="-"/>
            </a:pPr>
            <a:r>
              <a:rPr lang="fa-IR" b="1" dirty="0">
                <a:cs typeface="B Nazanin" panose="00000400000000000000" pitchFamily="2" charset="-78"/>
              </a:rPr>
              <a:t>جهت تسهیل بازیابی اطلاعات علمی پیایندها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شماره استاندارد بین المللی کتاب(شابک)</a:t>
            </a:r>
            <a:r>
              <a:rPr lang="en-US" sz="1800" b="1" dirty="0">
                <a:solidFill>
                  <a:srgbClr val="C00000"/>
                </a:solidFill>
                <a:latin typeface="Bell MT" panose="02020503060305020303" pitchFamily="18" charset="0"/>
              </a:rPr>
              <a:t> ISBN : </a:t>
            </a:r>
            <a:r>
              <a:rPr lang="en-US" sz="1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International standard Book Number</a:t>
            </a:r>
            <a:r>
              <a:rPr lang="fa-IR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-کد 13 رقمی منحصر به فرد برای هر کتاب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- جستجو و بازیابی کتاب مورد نظر بدون داشتن عنوان کتاب یا نام نویسنده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71955" y="3779911"/>
            <a:ext cx="38056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 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49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8923" y="-1880175"/>
            <a:ext cx="10363826" cy="5317474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/>
              <a:t>“</a:t>
            </a: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  <a:t>Quotation Marks</a:t>
            </a:r>
            <a:r>
              <a:rPr lang="fa-IR" dirty="0"/>
              <a:t>" : 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علامت نقل قول که عباراتی  را بازیابی می کند که دو کلیدواژه عینا در کنار یکدیگر قرار می گیرند.</a:t>
            </a:r>
            <a:endParaRPr lang="en-US" b="1" dirty="0"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12DA35-90D1-484B-B5C2-35C0EA1E0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207" y="1909560"/>
            <a:ext cx="4438560" cy="39570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66F3AB-9E97-4C39-9FDC-9213D25CE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565" y="1833274"/>
            <a:ext cx="4544039" cy="403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3617"/>
            <a:ext cx="10364451" cy="1596177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ScienceDirect</a:t>
            </a:r>
            <a:r>
              <a:rPr lang="fa-IR" sz="40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معرفی پایگاه اطلاعاتی 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156" y="1526886"/>
            <a:ext cx="10537793" cy="5331114"/>
          </a:xfrm>
        </p:spPr>
        <p:txBody>
          <a:bodyPr anchor="ctr">
            <a:normAutofit/>
          </a:bodyPr>
          <a:lstStyle/>
          <a:p>
            <a:pPr algn="just" rt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Science Direct</a:t>
            </a:r>
            <a:r>
              <a:rPr lang="fa-IR" sz="1800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یک پایگاه اطلاعاتی تمام متن و یکی از بزرگترین مجموعه مجلات و مقالات الکترونیکی 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ar-SA" sz="1800" b="1" dirty="0">
                <a:cs typeface="B Nazanin" panose="00000400000000000000" pitchFamily="2" charset="-78"/>
              </a:rPr>
              <a:t>پوشش موضوعی </a:t>
            </a:r>
            <a:r>
              <a:rPr lang="en-US" sz="1800" b="1" dirty="0">
                <a:cs typeface="B Nazanin" panose="00000400000000000000" pitchFamily="2" charset="-78"/>
              </a:rPr>
              <a:t>:</a:t>
            </a:r>
            <a:r>
              <a:rPr lang="ar-SA" sz="1800" b="1" dirty="0">
                <a:cs typeface="B Nazanin" panose="00000400000000000000" pitchFamily="2" charset="-78"/>
              </a:rPr>
              <a:t> رشته های علوم پایه، علوم کشاورزی</a:t>
            </a:r>
            <a:r>
              <a:rPr lang="fa-IR" sz="1800" b="1" dirty="0">
                <a:cs typeface="B Nazanin" panose="00000400000000000000" pitchFamily="2" charset="-78"/>
              </a:rPr>
              <a:t>،</a:t>
            </a:r>
            <a:r>
              <a:rPr lang="ar-SA" sz="1800" b="1" dirty="0">
                <a:cs typeface="B Nazanin" panose="00000400000000000000" pitchFamily="2" charset="-78"/>
              </a:rPr>
              <a:t> فنی ـ مهندسی، پزشکی و علوم اجتماعی</a:t>
            </a:r>
            <a:endParaRPr lang="fa-IR" sz="18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زیرمجموعه و یکی محصولات ناشر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Elsevier</a:t>
            </a:r>
            <a:r>
              <a:rPr lang="fa-IR" sz="1800" b="1" dirty="0">
                <a:cs typeface="B Nazanin" panose="00000400000000000000" pitchFamily="2" charset="-78"/>
              </a:rPr>
              <a:t> که یکی از بزرگترین ناشران دنیاست که بیش از 2000 محصولات علمی،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فنی و پزشکی خود را در سرتاسر دنیا منتشر می کند.</a:t>
            </a:r>
          </a:p>
          <a:p>
            <a:pPr algn="just" rt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ازجمله محصولات ناشرالزویر پایگاه های اطلاعاتی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: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sz="18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20000"/>
              </a:lnSpc>
              <a:buNone/>
            </a:pP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Science Direct    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sz="18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20000"/>
              </a:lnSpc>
              <a:buNone/>
            </a:pP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  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پایگاه استنادی </a:t>
            </a:r>
            <a:r>
              <a:rPr lang="en-US" sz="1800" b="1" dirty="0" err="1">
                <a:latin typeface="Bell MT" panose="02020503060305020303" pitchFamily="18" charset="0"/>
                <a:cs typeface="B Nazanin" panose="00000400000000000000" pitchFamily="2" charset="-78"/>
              </a:rPr>
              <a:t>scopus</a:t>
            </a:r>
            <a:endParaRPr lang="en-US" sz="18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20000"/>
              </a:lnSpc>
              <a:buNone/>
            </a:pP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  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پایگاههای اطلاعاتی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EMBASE 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و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Clinical Key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625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82" y="-109961"/>
            <a:ext cx="10364451" cy="1596177"/>
          </a:xfrm>
        </p:spPr>
        <p:txBody>
          <a:bodyPr/>
          <a:lstStyle/>
          <a:p>
            <a:pPr algn="ctr" rtl="1"/>
            <a:r>
              <a:rPr lang="fa-IR" sz="3600" dirty="0">
                <a:solidFill>
                  <a:srgbClr val="C00000"/>
                </a:solidFill>
                <a:cs typeface="B Nazanin" panose="00000400000000000000" pitchFamily="2" charset="-78"/>
              </a:rPr>
              <a:t>عملگرهای بولی </a:t>
            </a:r>
            <a:r>
              <a:rPr lang="en-US" sz="2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Boolean Operators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89" y="460426"/>
            <a:ext cx="11224591" cy="5300805"/>
          </a:xfrm>
        </p:spPr>
        <p:txBody>
          <a:bodyPr/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در صفحه جستجوی پیشرفته امکان استفاده از عملگرهای بولی</a:t>
            </a: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AND</a:t>
            </a:r>
            <a:r>
              <a:rPr lang="fa-IR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، </a:t>
            </a: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 OR</a:t>
            </a:r>
            <a:r>
              <a:rPr lang="fa-IR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و </a:t>
            </a: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NOT(-)</a:t>
            </a:r>
            <a:r>
              <a:rPr lang="fa-IR" sz="2000" b="1" dirty="0">
                <a:cs typeface="B Nazanin" panose="00000400000000000000" pitchFamily="2" charset="-78"/>
              </a:rPr>
              <a:t> وجود دارد </a:t>
            </a:r>
            <a:r>
              <a:rPr lang="fa-IR" sz="2000" b="1" dirty="0" smtClean="0">
                <a:cs typeface="B Nazanin" panose="00000400000000000000" pitchFamily="2" charset="-78"/>
              </a:rPr>
              <a:t>: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 - ترکیب به منظور گسترش دادن یا محدود کردن دامنه جستجو </a:t>
            </a:r>
          </a:p>
          <a:p>
            <a:pPr algn="r" rtl="1">
              <a:lnSpc>
                <a:spcPct val="100000"/>
              </a:lnSpc>
              <a:buFontTx/>
              <a:buChar char="-"/>
            </a:pPr>
            <a:r>
              <a:rPr lang="fa-IR" sz="2000" b="1" dirty="0">
                <a:cs typeface="B Nazanin" panose="00000400000000000000" pitchFamily="2" charset="-78"/>
              </a:rPr>
              <a:t> نتایج دقیق و مرتبط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AND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: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برای ترکیب دو مفهوم مختلف </a:t>
            </a:r>
            <a:r>
              <a:rPr lang="fa-IR" sz="2000" b="1" dirty="0" smtClean="0">
                <a:cs typeface="B Nazanin" panose="00000400000000000000" pitchFamily="2" charset="-78"/>
              </a:rPr>
              <a:t>از دو کلیدواژه </a:t>
            </a:r>
            <a:r>
              <a:rPr lang="fa-IR" sz="2000" b="1" dirty="0" smtClean="0">
                <a:cs typeface="B Nazanin" panose="00000400000000000000" pitchFamily="2" charset="-78"/>
              </a:rPr>
              <a:t>به کار می رود </a:t>
            </a:r>
            <a:r>
              <a:rPr lang="fa-IR" sz="2000" b="1" dirty="0">
                <a:cs typeface="B Nazanin" panose="00000400000000000000" pitchFamily="2" charset="-78"/>
              </a:rPr>
              <a:t>و در صورتی که بین دو کلید واژه در عبارت جستجو قرار گیرد، رکوردهایی را بازیابی می نماید که هر دو کلید واژه را با هم داشته باشد.</a:t>
            </a:r>
            <a:r>
              <a:rPr lang="en-US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   </a:t>
            </a:r>
            <a:r>
              <a:rPr lang="fa-IR" sz="20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sz="20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7E6012-7E3B-4D20-8709-7CD7512ED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602" y="4954872"/>
            <a:ext cx="1705213" cy="92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2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9829" y="365987"/>
            <a:ext cx="10363826" cy="6204857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>
                <a:latin typeface="Bell MT" panose="02020503060305020303" pitchFamily="18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  <a:t>OR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: </a:t>
            </a:r>
            <a:r>
              <a:rPr lang="fa-IR" sz="2000" b="1" dirty="0">
                <a:cs typeface="B Nazanin" panose="00000400000000000000" pitchFamily="2" charset="-78"/>
              </a:rPr>
              <a:t>جهت </a:t>
            </a:r>
            <a:r>
              <a:rPr lang="fa-IR" sz="2000" b="1" dirty="0" smtClean="0">
                <a:cs typeface="B Nazanin" panose="00000400000000000000" pitchFamily="2" charset="-78"/>
              </a:rPr>
              <a:t>ترکیب </a:t>
            </a:r>
            <a:r>
              <a:rPr lang="fa-IR" sz="2000" b="1" dirty="0">
                <a:cs typeface="B Nazanin" panose="00000400000000000000" pitchFamily="2" charset="-78"/>
              </a:rPr>
              <a:t>کلید واژه هایی که مفهوم  مشابه دارند، به کار می رود و رکوردهایی را بازیابی می کند که یک یا هر دو کلید واژه را در خود داشته باشد.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NOT(-)</a:t>
            </a:r>
            <a:r>
              <a:rPr lang="fa-IR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: </a:t>
            </a:r>
            <a:r>
              <a:rPr lang="fa-IR" sz="2000" b="1" dirty="0">
                <a:cs typeface="B Nazanin" panose="00000400000000000000" pitchFamily="2" charset="-78"/>
              </a:rPr>
              <a:t>برای جدا کردن و کنار گذاشتن یک کلید واژه به کار می رود و هر گاه بین دو کلید واژه به کاررود، رکوردهایی را بازیابی می نماید که کلید واژه اول را شامل وکلید واژه دوم را نداشته باشد.</a:t>
            </a:r>
            <a:endParaRPr lang="en-US" sz="20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en-US" dirty="0">
              <a:latin typeface="Bell MT" panose="02020503060305020303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1353DF-B642-4FC0-AF32-12521CE47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291" y="2600588"/>
            <a:ext cx="1562318" cy="10574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328BCE-229C-4290-AC00-404B1EDD3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291" y="5527835"/>
            <a:ext cx="1581371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1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808736" y="615077"/>
          <a:ext cx="6315891" cy="4826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9276">
                  <a:extLst>
                    <a:ext uri="{9D8B030D-6E8A-4147-A177-3AD203B41FA5}">
                      <a16:colId xmlns:a16="http://schemas.microsoft.com/office/drawing/2014/main" val="3714470141"/>
                    </a:ext>
                  </a:extLst>
                </a:gridCol>
                <a:gridCol w="1766615">
                  <a:extLst>
                    <a:ext uri="{9D8B030D-6E8A-4147-A177-3AD203B41FA5}">
                      <a16:colId xmlns:a16="http://schemas.microsoft.com/office/drawing/2014/main" val="4251799354"/>
                    </a:ext>
                  </a:extLst>
                </a:gridCol>
              </a:tblGrid>
              <a:tr h="377834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child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00835"/>
                  </a:ext>
                </a:extLst>
              </a:tr>
              <a:tr h="661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2019-nCoV Infection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Children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056377"/>
                  </a:ext>
                </a:extLst>
              </a:tr>
              <a:tr h="7648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Coronavirus Disease-19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Kid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963839"/>
                  </a:ext>
                </a:extLst>
              </a:tr>
              <a:tr h="661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 Pandemic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961405"/>
                  </a:ext>
                </a:extLst>
              </a:tr>
              <a:tr h="661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SARS-CoV-2 Infections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51675"/>
                  </a:ext>
                </a:extLst>
              </a:tr>
              <a:tr h="661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Coronavirus Disease 2019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038717"/>
                  </a:ext>
                </a:extLst>
              </a:tr>
              <a:tr h="661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 Virus Diseases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626774"/>
                  </a:ext>
                </a:extLst>
              </a:tr>
              <a:tr h="3778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01978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587231" y="1749768"/>
            <a:ext cx="1056443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AND</a:t>
            </a:r>
          </a:p>
        </p:txBody>
      </p:sp>
    </p:spTree>
    <p:extLst>
      <p:ext uri="{BB962C8B-B14F-4D97-AF65-F5344CB8AC3E}">
        <p14:creationId xmlns:p14="http://schemas.microsoft.com/office/powerpoint/2010/main" val="334538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8B97F-0C02-45A7-A44C-258511380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26" y="-322751"/>
            <a:ext cx="10364451" cy="1596177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مقالات مرتبط با نارسایی کلیه وکم خونی</a:t>
            </a:r>
            <a:endParaRPr lang="en-US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81C6F-2283-4D4B-847B-E515A2105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8553" y="1766657"/>
            <a:ext cx="10363695" cy="405472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Bell MT" panose="02020503060305020303" pitchFamily="18" charset="0"/>
              </a:rPr>
              <a:t>(</a:t>
            </a:r>
            <a:r>
              <a:rPr lang="fa-IR" b="1" dirty="0">
                <a:latin typeface="Bell MT" panose="02020503060305020303" pitchFamily="18" charset="0"/>
              </a:rPr>
              <a:t>"</a:t>
            </a:r>
            <a:r>
              <a:rPr lang="en-US" b="1" dirty="0">
                <a:latin typeface="Bell MT" panose="02020503060305020303" pitchFamily="18" charset="0"/>
              </a:rPr>
              <a:t>kidney failure</a:t>
            </a:r>
            <a:r>
              <a:rPr lang="fa-IR" b="1" dirty="0">
                <a:latin typeface="Bell MT" panose="02020503060305020303" pitchFamily="18" charset="0"/>
              </a:rPr>
              <a:t>"</a:t>
            </a:r>
            <a:r>
              <a:rPr lang="en-US" b="1" dirty="0">
                <a:latin typeface="Bell MT" panose="02020503060305020303" pitchFamily="18" charset="0"/>
              </a:rPr>
              <a:t> </a:t>
            </a:r>
            <a:r>
              <a:rPr lang="en-US" b="1" dirty="0">
                <a:solidFill>
                  <a:srgbClr val="FFC000"/>
                </a:solidFill>
                <a:latin typeface="Bell MT" panose="02020503060305020303" pitchFamily="18" charset="0"/>
              </a:rPr>
              <a:t>OR</a:t>
            </a:r>
            <a:r>
              <a:rPr lang="en-US" b="1" dirty="0">
                <a:latin typeface="Bell MT" panose="02020503060305020303" pitchFamily="18" charset="0"/>
              </a:rPr>
              <a:t> </a:t>
            </a:r>
            <a:r>
              <a:rPr lang="fa-IR" b="1" dirty="0">
                <a:latin typeface="Bell MT" panose="02020503060305020303" pitchFamily="18" charset="0"/>
              </a:rPr>
              <a:t>"</a:t>
            </a:r>
            <a:r>
              <a:rPr lang="en-US" b="1" dirty="0">
                <a:latin typeface="Bell MT" panose="02020503060305020303" pitchFamily="18" charset="0"/>
              </a:rPr>
              <a:t>renal insufficiency</a:t>
            </a:r>
            <a:r>
              <a:rPr lang="fa-IR" b="1" dirty="0">
                <a:latin typeface="Bell MT" panose="02020503060305020303" pitchFamily="18" charset="0"/>
              </a:rPr>
              <a:t>"</a:t>
            </a:r>
            <a:r>
              <a:rPr lang="en-US" b="1" dirty="0">
                <a:latin typeface="Bell MT" panose="02020503060305020303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Bell MT" panose="02020503060305020303" pitchFamily="18" charset="0"/>
              </a:rPr>
              <a:t>                     </a:t>
            </a:r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  <a:t>AND</a:t>
            </a:r>
            <a:r>
              <a:rPr lang="en-US" b="1" dirty="0">
                <a:latin typeface="Bell MT" panose="02020503060305020303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Bell MT" panose="02020503060305020303" pitchFamily="18" charset="0"/>
              </a:rPr>
              <a:t>(anemia </a:t>
            </a:r>
            <a:r>
              <a:rPr lang="en-US" b="1" dirty="0">
                <a:solidFill>
                  <a:srgbClr val="FFC000"/>
                </a:solidFill>
                <a:latin typeface="Bell MT" panose="02020503060305020303" pitchFamily="18" charset="0"/>
              </a:rPr>
              <a:t>OR</a:t>
            </a:r>
            <a:r>
              <a:rPr lang="en-US" b="1" dirty="0">
                <a:latin typeface="Bell MT" panose="02020503060305020303" pitchFamily="18" charset="0"/>
              </a:rPr>
              <a:t> </a:t>
            </a:r>
            <a:r>
              <a:rPr lang="en-US" b="1" i="0" dirty="0">
                <a:effectLst/>
                <a:latin typeface="Bell MT" panose="02020503060305020303" pitchFamily="18" charset="0"/>
              </a:rPr>
              <a:t>Iron-Deficiency</a:t>
            </a:r>
            <a:r>
              <a:rPr lang="en-US" b="1" dirty="0">
                <a:latin typeface="Bell MT" panose="02020503060305020303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Bell MT" panose="02020503060305020303" pitchFamily="18" charset="0"/>
              </a:rPr>
              <a:t>(</a:t>
            </a:r>
            <a:r>
              <a:rPr lang="en-US" b="1" dirty="0" err="1">
                <a:latin typeface="Bell MT" panose="02020503060305020303" pitchFamily="18" charset="0"/>
              </a:rPr>
              <a:t>covid</a:t>
            </a:r>
            <a:r>
              <a:rPr lang="en-US" b="1" dirty="0">
                <a:latin typeface="Bell MT" panose="02020503060305020303" pitchFamily="18" charset="0"/>
              </a:rPr>
              <a:t> 19 OR "Coronavirus Disease 2019")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Bell MT" panose="02020503060305020303" pitchFamily="18" charset="0"/>
              </a:rPr>
              <a:t>AND (child OR kids OR children)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791D83-E616-429C-97F8-913CB63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152" y="2373648"/>
            <a:ext cx="5755350" cy="23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0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204C1340-2628-49A3-AE23-5CF4BD525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789" y="685800"/>
            <a:ext cx="9082887" cy="5270699"/>
          </a:xfrm>
        </p:spPr>
      </p:pic>
    </p:spTree>
    <p:extLst>
      <p:ext uri="{BB962C8B-B14F-4D97-AF65-F5344CB8AC3E}">
        <p14:creationId xmlns:p14="http://schemas.microsoft.com/office/powerpoint/2010/main" val="21664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B34BF-C29B-4482-8B6D-6D7D89A35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124" y="-97039"/>
            <a:ext cx="10364451" cy="1038599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Bell MT" panose="02020503060305020303" pitchFamily="18" charset="0"/>
              </a:rPr>
              <a:t>Article 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AEB6E-EEA4-47FB-B9F3-9B50085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677" y="1645497"/>
            <a:ext cx="9379240" cy="3859010"/>
          </a:xfrm>
        </p:spPr>
        <p:txBody>
          <a:bodyPr>
            <a:noAutofit/>
          </a:bodyPr>
          <a:lstStyle/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–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Encyclopedia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دائره المعارف (مقالات دائره المعارفي كه بخش مهمي از آثار مرجع در الزوير هستند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chapters Book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فصلهاي كتاب به صورت مجزا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abstracts Conference</a:t>
            </a:r>
            <a:r>
              <a:rPr lang="ar-SA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خلاصه كنفرانس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:</a:t>
            </a:r>
            <a:r>
              <a:rPr lang="en-US" sz="22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reviews Book</a:t>
            </a:r>
            <a:r>
              <a:rPr lang="ar-SA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بررسي كتاب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:</a:t>
            </a:r>
            <a:r>
              <a:rPr lang="en-US" sz="22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reports Case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گزارشهاي موردي (گزارش دقيق علائم، نشانه ها، تشخيص، درمان و پيگيري فردي بيمار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info Conference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اطلاعات كنفرانس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Correspondence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نامه به سردبيريا پاسخ نامه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articles Data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مقالات داده (آيتم انتشار داده ها را توصيف مي كند)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66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92CFB-4992-4349-86E7-37E6BA99F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673" y="-73521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Article type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4823A-0A17-4C2C-82A6-21410733D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1719" y="1079292"/>
            <a:ext cx="8786801" cy="5778708"/>
          </a:xfrm>
        </p:spPr>
        <p:txBody>
          <a:bodyPr>
            <a:normAutofit/>
          </a:bodyPr>
          <a:lstStyle/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Discussion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ارتباطات بحث انگيز، مانند مقالات در يك بحث، ديدگاه ها، تفسير ها و غيره 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Editorials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سرمقاله ها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Errata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غلطنامه</a:t>
            </a:r>
            <a:r>
              <a:rPr lang="fa-IR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تصحیح نامه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(نوشته اي كه خطاي يك مقاله گزارش يا اصلاح مي كند)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Examinations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آزمون يا مسابقه، با سوالات و پاسخ ها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reviews Mini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بررسي كوتاه مانند يك مقاله كوتاه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News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اخبار و موارد جديد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reports Patent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در مورد ثبت اختراعات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guidelines Practice 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دستورالعملهاي عملي (يك گزارش كه دستورالعمل هاي تشخيص موثر يا درمان بيماري را توصيف مي كند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8696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AA081-1258-49C9-B0E5-3FFC8E7E8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374" y="-173150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Article type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B3D10-C3FB-40AB-B360-F96BE0E95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8222" y="1548143"/>
            <a:ext cx="9367811" cy="4911578"/>
          </a:xfrm>
        </p:spPr>
        <p:txBody>
          <a:bodyPr>
            <a:noAutofit/>
          </a:bodyPr>
          <a:lstStyle/>
          <a:p>
            <a:pPr marL="0" marR="0" algn="just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reviews </a:t>
            </a:r>
            <a:r>
              <a:rPr lang="en-US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Product</a:t>
            </a:r>
            <a:r>
              <a:rPr lang="ar-SA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بررسي محصولات (بازبيني يك محصول، به عنوان مثال بررسي نرم افزار، سخت افزار، محصولات پزشكي و غيره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</a:p>
          <a:p>
            <a:pPr marL="0" marR="0" algn="just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en-US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studies Replication </a:t>
            </a: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مطالعات تكراري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 </a:t>
            </a:r>
            <a:r>
              <a:rPr lang="en-US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communications Short </a:t>
            </a: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ارتباطات كوتاه. يك گزارش كوتاه يا اعلام تحقيق، معمولا نتايج خاصي را به دست مي آورند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- </a:t>
            </a:r>
            <a:r>
              <a:rPr lang="en-US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publications Software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</a:t>
            </a: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يك آيتم منتشر شده حاوي نرم افزار يا توضيحات نرم افزار است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algn="just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en-US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articles Video</a:t>
            </a:r>
            <a:r>
              <a:rPr lang="ar-SA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يك آيتم منتشر شده كه محتواي اصلي آن يك ويديو همراه با شرح آن ويدئو است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6520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90" y="-425272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Bell MT" panose="02020503060305020303" pitchFamily="18" charset="0"/>
              </a:rPr>
              <a:t>Access type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56" y="1170905"/>
            <a:ext cx="8859486" cy="219766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56" y="3368570"/>
            <a:ext cx="8625921" cy="251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8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15300"/>
            <a:ext cx="113646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Open access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 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مقالات دسترسی آزاد</a:t>
            </a:r>
          </a:p>
          <a:p>
            <a:pPr algn="just" rtl="1"/>
            <a:endParaRPr lang="fa-IR" sz="24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- </a:t>
            </a:r>
            <a:r>
              <a:rPr lang="ar-SA" sz="2000" b="1" dirty="0">
                <a:cs typeface="B Nazanin" panose="00000400000000000000" pitchFamily="2" charset="-78"/>
              </a:rPr>
              <a:t>مقالات </a:t>
            </a:r>
            <a:r>
              <a:rPr lang="fa-IR" sz="2000" b="1" dirty="0">
                <a:cs typeface="B Nazanin" panose="00000400000000000000" pitchFamily="2" charset="-78"/>
              </a:rPr>
              <a:t>علمی و </a:t>
            </a:r>
            <a:r>
              <a:rPr lang="ar-SA" sz="2000" b="1" dirty="0">
                <a:cs typeface="B Nazanin" panose="00000400000000000000" pitchFamily="2" charset="-78"/>
              </a:rPr>
              <a:t>داوری شده </a:t>
            </a:r>
            <a:r>
              <a:rPr lang="fa-IR" sz="2000" b="1" dirty="0">
                <a:cs typeface="B Nazanin" panose="00000400000000000000" pitchFamily="2" charset="-78"/>
              </a:rPr>
              <a:t>که ا</a:t>
            </a:r>
            <a:r>
              <a:rPr lang="ar-SA" sz="2000" b="1" dirty="0">
                <a:cs typeface="B Nazanin" panose="00000400000000000000" pitchFamily="2" charset="-78"/>
              </a:rPr>
              <a:t>مکان جستجو در مقالات دسترسی </a:t>
            </a:r>
            <a:r>
              <a:rPr lang="fa-IR" sz="2000" b="1" dirty="0">
                <a:cs typeface="B Nazanin" panose="00000400000000000000" pitchFamily="2" charset="-78"/>
              </a:rPr>
              <a:t>آزاد و باز</a:t>
            </a:r>
            <a:r>
              <a:rPr lang="ar-SA" sz="2000" b="1" dirty="0">
                <a:cs typeface="B Nazanin" panose="00000400000000000000" pitchFamily="2" charset="-78"/>
              </a:rPr>
              <a:t> را فراهم می کند. </a:t>
            </a: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- دریافت هزینه دسترسی به این مقالات توسط نویسنده یا موسسه مالی حامی او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 </a:t>
            </a:r>
            <a:r>
              <a:rPr lang="fa-IR" sz="2000" b="1" dirty="0" smtClean="0">
                <a:cs typeface="B Nazanin" panose="00000400000000000000" pitchFamily="2" charset="-78"/>
              </a:rPr>
              <a:t>-بارگیری (</a:t>
            </a:r>
            <a:r>
              <a:rPr lang="en-US" sz="2000" b="1" dirty="0">
                <a:cs typeface="B Nazanin" panose="00000400000000000000" pitchFamily="2" charset="-78"/>
              </a:rPr>
              <a:t>download</a:t>
            </a:r>
            <a:r>
              <a:rPr lang="fa-IR" sz="2000" b="1" dirty="0">
                <a:cs typeface="B Nazanin" panose="00000400000000000000" pitchFamily="2" charset="-78"/>
              </a:rPr>
              <a:t>) مقاله مورد نظر به صورت رایگان توسط کاربران 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 - بالا رفتن ارزش مقاله و میزان استناددهی به آن</a:t>
            </a:r>
          </a:p>
          <a:p>
            <a:pPr algn="just" rtl="1"/>
            <a:endParaRPr lang="fa-IR" dirty="0"/>
          </a:p>
          <a:p>
            <a:pPr algn="just" rtl="1"/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Open archive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 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مقالات دسترسی به آرشیو آزاد</a:t>
            </a:r>
            <a:endParaRPr lang="en-US" sz="2400" b="1" dirty="0">
              <a:solidFill>
                <a:srgbClr val="C0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 -  مطالب آرشیودر 110 مجله از انتشارات الزویر 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  - عدم دسترس پذیری بعد از انتشار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   - طی یک بازه زمانی 6ماهه تا دو ساله بین سال انتشار و دسترس پذیری رایگان</a:t>
            </a:r>
            <a:endParaRPr lang="en-US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069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845A3-5F94-4CAE-84D4-1961BF74E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92" y="1674891"/>
            <a:ext cx="11457709" cy="4659462"/>
          </a:xfrm>
        </p:spPr>
        <p:txBody>
          <a:bodyPr>
            <a:normAutofit fontScale="85000" lnSpcReduction="20000"/>
          </a:bodyPr>
          <a:lstStyle/>
          <a:p>
            <a:pPr algn="just" rtl="1">
              <a:buFont typeface="Wingdings" panose="05000000000000000000" pitchFamily="2" charset="2"/>
              <a:buChar char="Ø"/>
            </a:pPr>
            <a:r>
              <a:rPr lang="en-US" sz="2200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از دیگر محصولات ناشر الزویرکتابها و منابع مرجع :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en-US" sz="1800" b="1" dirty="0" err="1">
                <a:latin typeface="Bell MT" panose="02020503060305020303" pitchFamily="18" charset="0"/>
                <a:cs typeface="B Nazanin" panose="00000400000000000000" pitchFamily="2" charset="-78"/>
              </a:rPr>
              <a:t>Aatomy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Gray</a:t>
            </a:r>
            <a:endParaRPr lang="fa-IR" sz="18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Dorland’s Illustrated Media Dictionary</a:t>
            </a:r>
          </a:p>
          <a:p>
            <a:pPr marL="0" indent="0" algn="just" rtl="1">
              <a:buNone/>
            </a:pP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Netter Atlas Of Human</a:t>
            </a:r>
            <a:endParaRPr lang="fa-IR" sz="18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251460" marR="0" indent="-342900" algn="just" rt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Science Direct</a:t>
            </a:r>
            <a:r>
              <a:rPr lang="fa-IR" b="1" dirty="0">
                <a:cs typeface="B Nazanin" panose="00000400000000000000" pitchFamily="2" charset="-78"/>
              </a:rPr>
              <a:t> یک محیطی یا پلت فرمی برای دسترسی به محصولات الکترونیک ناشر الزویر</a:t>
            </a:r>
          </a:p>
          <a:p>
            <a:pPr marL="251460" marR="0" indent="-342900" algn="just" rt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ar-SA" sz="1800" b="1" dirty="0">
                <a:cs typeface="B Nazanin" panose="00000400000000000000" pitchFamily="2" charset="-78"/>
              </a:rPr>
              <a:t>حوزه های علمی تحت پوشش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Science Direct</a:t>
            </a:r>
            <a:r>
              <a:rPr lang="en-US" sz="1800" b="1" dirty="0">
                <a:latin typeface="Bell MT" panose="02020503060305020303" pitchFamily="18" charset="0"/>
              </a:rPr>
              <a:t> </a:t>
            </a:r>
            <a:r>
              <a:rPr lang="fa-IR" sz="1800" b="1" dirty="0">
                <a:latin typeface="Bell MT" panose="02020503060305020303" pitchFamily="18" charset="0"/>
              </a:rPr>
              <a:t>:</a:t>
            </a:r>
            <a:endParaRPr lang="fa-IR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marR="0" indent="0" algn="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</a:t>
            </a:r>
            <a:r>
              <a:rPr lang="ar-SA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مهندسی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مهندسی شیمی، علوم کامپیوتر، انرژی، علم مواد، ریاضیات، فیزیک و نجوم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</a:t>
            </a:r>
            <a:r>
              <a:rPr lang="ar-SA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زیستی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بیوشیمی، ژنتیک و زیست شناسی مولکولی، محیط زیست، ایمونولوژی و میکروب شناسی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 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</a:t>
            </a:r>
            <a:r>
              <a:rPr lang="ar-SA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بهداشت و سلامت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دارویی، دامپزشکی، پزشکی و دندانپزشکی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  </a:t>
            </a:r>
            <a:r>
              <a:rPr lang="ar-SA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اجتماعی و علوم انسانی </a:t>
            </a:r>
            <a:r>
              <a:rPr lang="fa-IR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هنر، کسب و کار، مدیریت، حسابداری و اقتصاد، روانشناسی ، علوم اجتماعی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/>
            <a:endParaRPr lang="fa-IR" b="1" dirty="0">
              <a:cs typeface="B Nazanin" panose="00000400000000000000" pitchFamily="2" charset="-78"/>
            </a:endParaRPr>
          </a:p>
          <a:p>
            <a:pPr algn="just" rtl="1"/>
            <a:endParaRPr lang="fa-IR" sz="2000" b="1" dirty="0">
              <a:cs typeface="B Nazanin" panose="00000400000000000000" pitchFamily="2" charset="-78"/>
            </a:endParaRPr>
          </a:p>
          <a:p>
            <a:pPr algn="just" rtl="1"/>
            <a:endParaRPr lang="fa-IR" b="1" dirty="0">
              <a:cs typeface="B Nazanin" panose="00000400000000000000" pitchFamily="2" charset="-78"/>
            </a:endParaRP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8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82B30-ADCA-4372-8274-7FE3608D1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4479" y="303772"/>
            <a:ext cx="9873024" cy="6029738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مقالات مروری(</a:t>
            </a:r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Review article</a:t>
            </a: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200" b="1" dirty="0">
                <a:cs typeface="B Nazanin" panose="00000400000000000000" pitchFamily="2" charset="-78"/>
              </a:rPr>
              <a:t>    - </a:t>
            </a:r>
            <a:r>
              <a:rPr lang="ar-SA" sz="2200" b="1" dirty="0">
                <a:cs typeface="B Nazanin" panose="00000400000000000000" pitchFamily="2" charset="-78"/>
              </a:rPr>
              <a:t>سازماندهی </a:t>
            </a:r>
            <a:r>
              <a:rPr lang="fa-IR" sz="2200" b="1" dirty="0">
                <a:cs typeface="B Nazanin" panose="00000400000000000000" pitchFamily="2" charset="-78"/>
              </a:rPr>
              <a:t>و</a:t>
            </a:r>
            <a:r>
              <a:rPr lang="ar-SA" sz="2200" b="1" dirty="0">
                <a:cs typeface="B Nazanin" panose="00000400000000000000" pitchFamily="2" charset="-78"/>
              </a:rPr>
              <a:t> تجمیع تحقیقات </a:t>
            </a:r>
            <a:r>
              <a:rPr lang="fa-IR" sz="2200" b="1" dirty="0">
                <a:cs typeface="B Nazanin" panose="00000400000000000000" pitchFamily="2" charset="-78"/>
              </a:rPr>
              <a:t>پیشین</a:t>
            </a:r>
            <a:r>
              <a:rPr lang="ar-SA" sz="2200" b="1" dirty="0">
                <a:cs typeface="B Nazanin" panose="00000400000000000000" pitchFamily="2" charset="-78"/>
              </a:rPr>
              <a:t> در یک موضوع</a:t>
            </a:r>
            <a:r>
              <a:rPr lang="fa-IR" sz="2200" b="1" dirty="0">
                <a:cs typeface="B Nazanin" panose="00000400000000000000" pitchFamily="2" charset="-78"/>
              </a:rPr>
              <a:t> </a:t>
            </a:r>
            <a:r>
              <a:rPr lang="ar-SA" sz="2200" b="1" dirty="0">
                <a:cs typeface="B Nazanin" panose="00000400000000000000" pitchFamily="2" charset="-78"/>
              </a:rPr>
              <a:t>تحقیقی </a:t>
            </a:r>
            <a:r>
              <a:rPr lang="fa-IR" sz="2200" b="1" dirty="0">
                <a:cs typeface="B Nazanin" panose="00000400000000000000" pitchFamily="2" charset="-78"/>
              </a:rPr>
              <a:t>به صورت</a:t>
            </a:r>
            <a:r>
              <a:rPr lang="ar-SA" sz="2200" b="1" dirty="0">
                <a:cs typeface="B Nazanin" panose="00000400000000000000" pitchFamily="2" charset="-78"/>
              </a:rPr>
              <a:t> خلاصه برای فهم و درک بهتر افراد</a:t>
            </a:r>
            <a:endParaRPr lang="fa-IR" sz="22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200" b="1" dirty="0">
                <a:cs typeface="B Nazanin" panose="00000400000000000000" pitchFamily="2" charset="-78"/>
              </a:rPr>
              <a:t>    - </a:t>
            </a:r>
            <a:r>
              <a:rPr lang="en-US" sz="2200" b="1" dirty="0" err="1">
                <a:cs typeface="B Nazanin" panose="00000400000000000000" pitchFamily="2" charset="-78"/>
              </a:rPr>
              <a:t>مرور</a:t>
            </a:r>
            <a:r>
              <a:rPr lang="en-US" sz="2200" b="1" dirty="0">
                <a:cs typeface="B Nazanin" panose="00000400000000000000" pitchFamily="2" charset="-78"/>
              </a:rPr>
              <a:t> و </a:t>
            </a:r>
            <a:r>
              <a:rPr lang="en-US" sz="2200" b="1" dirty="0" err="1">
                <a:cs typeface="B Nazanin" panose="00000400000000000000" pitchFamily="2" charset="-78"/>
              </a:rPr>
              <a:t>ارزیابی</a:t>
            </a:r>
            <a:r>
              <a:rPr lang="en-US" sz="2200" b="1" dirty="0">
                <a:cs typeface="B Nazanin" panose="00000400000000000000" pitchFamily="2" charset="-78"/>
              </a:rPr>
              <a:t> </a:t>
            </a:r>
            <a:r>
              <a:rPr lang="en-US" sz="2200" b="1" dirty="0" err="1">
                <a:cs typeface="B Nazanin" panose="00000400000000000000" pitchFamily="2" charset="-78"/>
              </a:rPr>
              <a:t>پژوهش</a:t>
            </a:r>
            <a:r>
              <a:rPr lang="en-US" sz="2200" b="1" dirty="0">
                <a:cs typeface="B Nazanin" panose="00000400000000000000" pitchFamily="2" charset="-78"/>
              </a:rPr>
              <a:t>­</a:t>
            </a:r>
            <a:r>
              <a:rPr lang="ar-SA" sz="2200" b="1" dirty="0">
                <a:cs typeface="B Nazanin" panose="00000400000000000000" pitchFamily="2" charset="-78"/>
              </a:rPr>
              <a:t> </a:t>
            </a:r>
            <a:r>
              <a:rPr lang="fa-IR" sz="2200" b="1" dirty="0">
                <a:cs typeface="B Nazanin" panose="00000400000000000000" pitchFamily="2" charset="-78"/>
              </a:rPr>
              <a:t>پیشین</a:t>
            </a:r>
            <a:r>
              <a:rPr lang="ar-SA" sz="2200" b="1" dirty="0">
                <a:cs typeface="B Nazanin" panose="00000400000000000000" pitchFamily="2" charset="-78"/>
              </a:rPr>
              <a:t> انجام شده</a:t>
            </a:r>
            <a:r>
              <a:rPr lang="fa-IR" sz="2200" b="1" dirty="0">
                <a:cs typeface="B Nazanin" panose="00000400000000000000" pitchFamily="2" charset="-78"/>
              </a:rPr>
              <a:t> و</a:t>
            </a:r>
            <a:r>
              <a:rPr lang="ar-SA" sz="2200" b="1" dirty="0">
                <a:cs typeface="B Nazanin" panose="00000400000000000000" pitchFamily="2" charset="-78"/>
              </a:rPr>
              <a:t> انتشار یافته </a:t>
            </a:r>
            <a:endParaRPr lang="fa-IR" sz="22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200" b="1" dirty="0">
                <a:cs typeface="B Nazanin" panose="00000400000000000000" pitchFamily="2" charset="-78"/>
              </a:rPr>
              <a:t>    - </a:t>
            </a:r>
            <a:r>
              <a:rPr lang="ar-SA" sz="2200" b="1" dirty="0">
                <a:cs typeface="B Nazanin" panose="00000400000000000000" pitchFamily="2" charset="-78"/>
              </a:rPr>
              <a:t>انتقاد و تحلیل­ </a:t>
            </a:r>
            <a:r>
              <a:rPr lang="fa-IR" sz="2200" b="1" dirty="0">
                <a:cs typeface="B Nazanin" panose="00000400000000000000" pitchFamily="2" charset="-78"/>
              </a:rPr>
              <a:t>و ارائه پیشنهاد </a:t>
            </a: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مقالات پژوهشی(</a:t>
            </a:r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Research article</a:t>
            </a: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   - استفاده </a:t>
            </a:r>
            <a:r>
              <a:rPr lang="ar-SA" b="1" dirty="0">
                <a:cs typeface="B Nazanin" panose="00000400000000000000" pitchFamily="2" charset="-78"/>
              </a:rPr>
              <a:t>محقق برای نگارش از داده‌های خام گردآوری </a:t>
            </a:r>
            <a:r>
              <a:rPr lang="fa-IR" b="1" dirty="0">
                <a:cs typeface="B Nazanin" panose="00000400000000000000" pitchFamily="2" charset="-78"/>
              </a:rPr>
              <a:t>شده</a:t>
            </a:r>
            <a:r>
              <a:rPr lang="ar-SA" b="1" dirty="0">
                <a:cs typeface="B Nazanin" panose="00000400000000000000" pitchFamily="2" charset="-78"/>
              </a:rPr>
              <a:t> 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   -</a:t>
            </a:r>
            <a:r>
              <a:rPr lang="ar-SA" b="1" dirty="0">
                <a:cs typeface="B Nazanin" panose="00000400000000000000" pitchFamily="2" charset="-78"/>
              </a:rPr>
              <a:t>تجزیه و تحلیل و هم‌چنین تفسیر این داده‌ها 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   -عدم تمرکز بر روی </a:t>
            </a:r>
            <a:r>
              <a:rPr lang="ar-SA" b="1" dirty="0">
                <a:cs typeface="B Nazanin" panose="00000400000000000000" pitchFamily="2" charset="-78"/>
              </a:rPr>
              <a:t>تجزیه اطلاعات کسب شده از تحقیقات پیشین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480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CD0FB-BEF7-4E34-AC23-130F31930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3" y="-228302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معرفی صفحه مقاله بازیابی شده</a:t>
            </a:r>
            <a:endParaRPr lang="en-US" sz="4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1820CB-69CF-416D-BBA7-6BDBCD6DFE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256" y="1710855"/>
            <a:ext cx="9051355" cy="3791509"/>
          </a:xfrm>
        </p:spPr>
      </p:pic>
      <p:sp>
        <p:nvSpPr>
          <p:cNvPr id="3" name="Rectangle 2"/>
          <p:cNvSpPr/>
          <p:nvPr/>
        </p:nvSpPr>
        <p:spPr>
          <a:xfrm>
            <a:off x="2157274" y="1837678"/>
            <a:ext cx="701336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ساختار کلی مقاله</a:t>
            </a:r>
            <a:endParaRPr lang="en-US" sz="1100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28991" y="1544715"/>
            <a:ext cx="829491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عنوان مجله و سال انتشار</a:t>
            </a:r>
            <a:endParaRPr lang="en-US" sz="1100" dirty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3437" y="1442621"/>
            <a:ext cx="966186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مقالات پیشنهادی</a:t>
            </a:r>
            <a:endParaRPr lang="en-US" sz="1100" dirty="0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16949" y="2951943"/>
            <a:ext cx="701336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عنوان مقاله</a:t>
            </a:r>
            <a:endParaRPr lang="en-US" sz="11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04985" y="4182452"/>
            <a:ext cx="1347356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اشتراک و انتقال مقاله به نرم افزار مدیریت فایلها</a:t>
            </a:r>
            <a:endParaRPr lang="en-US" sz="1100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69623" y="4328934"/>
            <a:ext cx="941033" cy="292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Nazanin" panose="00000400000000000000" pitchFamily="2" charset="-78"/>
              </a:rPr>
              <a:t>میزان استناد دهی به مقاله</a:t>
            </a:r>
            <a:endParaRPr lang="en-US" sz="11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775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902FC-CD10-41F3-88BE-502EE4B59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077" y="0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Bell MT" panose="02020503060305020303" pitchFamily="18" charset="0"/>
              </a:rPr>
              <a:t>DOI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6C025-ECC6-4194-97BB-DCD50907B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7022" y="1135766"/>
            <a:ext cx="9715506" cy="3943229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100" b="0" i="0" dirty="0" smtClean="0">
                <a:solidFill>
                  <a:srgbClr val="1C1C1C"/>
                </a:solidFill>
                <a:effectLst/>
                <a:latin typeface="Font"/>
              </a:rPr>
              <a:t>  </a:t>
            </a:r>
            <a:r>
              <a:rPr lang="fa-IR" sz="2100" b="1" i="0" dirty="0" smtClean="0">
                <a:solidFill>
                  <a:srgbClr val="1C1C1C"/>
                </a:solidFill>
                <a:effectLst/>
                <a:latin typeface="Font"/>
                <a:cs typeface="B Nazanin" panose="00000400000000000000" pitchFamily="2" charset="-78"/>
              </a:rPr>
              <a:t>یا همان  </a:t>
            </a:r>
            <a:r>
              <a:rPr lang="en-US" sz="21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Font"/>
                <a:cs typeface="B Nazanin" panose="00000400000000000000" pitchFamily="2" charset="-78"/>
              </a:rPr>
              <a:t>Digital Object Identifier </a:t>
            </a:r>
            <a:r>
              <a:rPr lang="fa-IR" sz="2100" b="1" i="0" dirty="0" smtClean="0">
                <a:solidFill>
                  <a:srgbClr val="1C1C1C"/>
                </a:solidFill>
                <a:effectLst/>
                <a:latin typeface="Font"/>
                <a:cs typeface="B Nazanin" panose="00000400000000000000" pitchFamily="2" charset="-78"/>
              </a:rPr>
              <a:t> </a:t>
            </a:r>
            <a:r>
              <a:rPr lang="fa-IR" sz="2100" b="0" i="0" dirty="0" smtClean="0">
                <a:solidFill>
                  <a:srgbClr val="333333"/>
                </a:solidFill>
                <a:effectLst/>
                <a:latin typeface="IRANSans"/>
              </a:rPr>
              <a:t> </a:t>
            </a:r>
            <a:r>
              <a:rPr lang="fa-IR" sz="2100" b="1" i="0" dirty="0" smtClean="0">
                <a:effectLst/>
                <a:latin typeface="IRANSans"/>
                <a:cs typeface="B Nazanin" panose="00000400000000000000" pitchFamily="2" charset="-78"/>
              </a:rPr>
              <a:t>یک شماره بین المللی و دیجیتالی </a:t>
            </a:r>
            <a:r>
              <a:rPr lang="fa-IR" sz="2100" b="1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است </a:t>
            </a:r>
            <a:r>
              <a:rPr lang="fa-IR" sz="2100" b="1" i="0" dirty="0" smtClean="0">
                <a:solidFill>
                  <a:srgbClr val="333333"/>
                </a:solidFill>
                <a:effectLst/>
                <a:latin typeface="IRANSans"/>
              </a:rPr>
              <a:t>و </a:t>
            </a:r>
            <a:r>
              <a:rPr lang="fa-IR" sz="2100" b="1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cs typeface="B Nazanin" panose="00000400000000000000" pitchFamily="2" charset="-78"/>
              </a:rPr>
              <a:t>شامل مجموعه ای از اعداد و گاهی حروف و علامت هاست که به هر نوع منبع دیجیتالی اختصاص می یابد و </a:t>
            </a:r>
            <a:r>
              <a:rPr lang="fa-IR" sz="2100" b="1" i="0" dirty="0" smtClean="0">
                <a:solidFill>
                  <a:srgbClr val="1C1C1C"/>
                </a:solidFill>
                <a:effectLst/>
                <a:latin typeface="Font"/>
                <a:cs typeface="B Nazanin" panose="00000400000000000000" pitchFamily="2" charset="-78"/>
              </a:rPr>
              <a:t>برای شناسایی اسناد الکترونیکی در </a:t>
            </a:r>
            <a:r>
              <a:rPr lang="fa-IR" sz="2100" b="1" dirty="0" smtClean="0">
                <a:solidFill>
                  <a:srgbClr val="1C1C1C"/>
                </a:solidFill>
                <a:latin typeface="Font"/>
                <a:cs typeface="B Nazanin" panose="00000400000000000000" pitchFamily="2" charset="-78"/>
              </a:rPr>
              <a:t>محیط وب</a:t>
            </a:r>
            <a:r>
              <a:rPr lang="fa-IR" sz="2100" b="1" i="0" dirty="0" smtClean="0">
                <a:solidFill>
                  <a:srgbClr val="1C1C1C"/>
                </a:solidFill>
                <a:effectLst/>
                <a:latin typeface="Font"/>
                <a:cs typeface="B Nazanin" panose="00000400000000000000" pitchFamily="2" charset="-78"/>
              </a:rPr>
              <a:t> مورد استفاده قرار می‌گیرد. این شناسه از دو بخش کد ناشر و کد سند تشکیل می‌شود. که با علامت اسلش " / ٌ از یکدیگر جدا می‌شوند.</a:t>
            </a:r>
          </a:p>
          <a:p>
            <a:pPr algn="just" rtl="1">
              <a:lnSpc>
                <a:spcPct val="150000"/>
              </a:lnSpc>
            </a:pPr>
            <a:r>
              <a:rPr lang="fa-IR" sz="2100" b="1" i="0" dirty="0" smtClean="0">
                <a:effectLst/>
                <a:latin typeface="IRANSans"/>
                <a:cs typeface="B Nazanin" panose="00000400000000000000" pitchFamily="2" charset="-78"/>
              </a:rPr>
              <a:t>اصلی ترین کاربرد </a:t>
            </a:r>
            <a:r>
              <a:rPr lang="en-US" sz="2100" b="1" i="0" dirty="0" err="1" smtClean="0">
                <a:effectLst/>
                <a:latin typeface="IRANSans"/>
                <a:cs typeface="B Nazanin" panose="00000400000000000000" pitchFamily="2" charset="-78"/>
              </a:rPr>
              <a:t>doi</a:t>
            </a:r>
            <a:r>
              <a:rPr lang="en-US" sz="2100" b="1" i="0" dirty="0" smtClean="0"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100" b="1" i="0" dirty="0" smtClean="0">
                <a:effectLst/>
                <a:latin typeface="IRANSans"/>
                <a:cs typeface="B Nazanin" panose="00000400000000000000" pitchFamily="2" charset="-78"/>
              </a:rPr>
              <a:t>در ارجاع دهی مقالات است که به نوبه خود می تواند باعث افزایش ارجاعات یک مقاله شود.</a:t>
            </a:r>
            <a:endParaRPr lang="en-US" sz="2100" b="1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C98F25-AE7C-4C63-9064-F4E0D658C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94" y="4452894"/>
            <a:ext cx="4392118" cy="199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F0FB2-4EDD-4DD6-B596-003BAE8E8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2" y="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DOI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0DA933-598A-4BC3-AAA1-61855505BA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56" y="1653011"/>
            <a:ext cx="4376632" cy="3124200"/>
          </a:xfrm>
        </p:spPr>
      </p:pic>
    </p:spTree>
    <p:extLst>
      <p:ext uri="{BB962C8B-B14F-4D97-AF65-F5344CB8AC3E}">
        <p14:creationId xmlns:p14="http://schemas.microsoft.com/office/powerpoint/2010/main" val="346608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8F15D-BECA-4D27-B7DA-47EE8694C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227" y="-244537"/>
            <a:ext cx="10364451" cy="159617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Bell MT" panose="02020503060305020303" pitchFamily="18" charset="0"/>
              </a:rPr>
              <a:t>RSS</a:t>
            </a:r>
            <a:endParaRPr lang="en-US" sz="5400" b="1" dirty="0">
              <a:solidFill>
                <a:srgbClr val="C00000"/>
              </a:solidFill>
              <a:latin typeface="Bell MT" panose="02020503060305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1E1CC-0522-4C4E-833E-8971730D7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505" y="714076"/>
            <a:ext cx="9960745" cy="4228919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با استفاده از اين امکان، ميتوان از سيستم آگاهي رساني بر روي كامپيوتر خود استفاده كنيد تا به طور اتوماتيك و متناوب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و به محض روشن شدن كامپيوتر، اطلاعات جديد جستجوي شما اجرا و به سيستم شما ارسال شود. براي استفاده از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RSS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مي توان روي سیستم خود نرم افزار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RSS Reader</a:t>
            </a:r>
            <a:r>
              <a:rPr lang="fa-IR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نصب کرد و از امکانات آن بهره جست. براي استفاده از این امکان مجله یا کتاب موردنظر خود را جستجو و سپس روی عنوان آن کلیک کرده و گزینه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RSS</a:t>
            </a:r>
            <a:r>
              <a:rPr lang="fa-IR" sz="1800" b="1" dirty="0">
                <a:cs typeface="B Nazanin" panose="00000400000000000000" pitchFamily="2" charset="-78"/>
              </a:rPr>
              <a:t>را انتخاب می کنیم</a:t>
            </a:r>
            <a:endParaRPr lang="en-US" sz="18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endParaRPr lang="en-US" sz="16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sz="16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sz="1600" b="1" dirty="0"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0526E8-DC26-469A-8584-05D5A450F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34" y="3585380"/>
            <a:ext cx="4192446" cy="27137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155D80-5743-420F-8572-D8A5E86AA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0" y="3585380"/>
            <a:ext cx="3619807" cy="271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8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9DD66-F7CA-4E50-BAC1-D64E46902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1"/>
            <a:ext cx="10364451" cy="1192696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 </a:t>
            </a:r>
            <a:r>
              <a:rPr lang="fa-IR" sz="24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ضریب تاثیر</a:t>
            </a:r>
            <a:r>
              <a:rPr lang="en-US" sz="2400" b="1" dirty="0">
                <a:solidFill>
                  <a:srgbClr val="C00000"/>
                </a:solidFill>
                <a:latin typeface="Bell MT" panose="02020503060305020303" pitchFamily="18" charset="0"/>
              </a:rPr>
              <a:t>Impact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10CC5-A85D-46D3-88E7-74C5D94F8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0994" y="933632"/>
            <a:ext cx="10306974" cy="6109252"/>
          </a:xfrm>
        </p:spPr>
        <p:txBody>
          <a:bodyPr>
            <a:normAutofit/>
          </a:bodyPr>
          <a:lstStyle/>
          <a:p>
            <a:pPr algn="just" rtl="1">
              <a:lnSpc>
                <a:spcPct val="100000"/>
              </a:lnSpc>
            </a:pP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ضریب تاثیر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IF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توسط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Eugene Garfield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بنیانگذار موسسه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Institute for Scientific Information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که با نام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ISI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شناخته میشود تعریف و تدوین شد.</a:t>
            </a:r>
          </a:p>
          <a:p>
            <a:pPr algn="just" rtl="1">
              <a:lnSpc>
                <a:spcPct val="100000"/>
              </a:lnSpc>
            </a:pP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ضریب تاثیر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Impact Factor (IF)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 مجله علمی ، بیانگر میانگین تعداد استنادها یا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citations)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) مقالات آن ژورنال درسایر ژورنال ها و مراجع علمی است ولذا این ضریب در واقع بیانگر اعتبار آن ژورنال در زمینه پژوهشی خود در میان سایر ژورنال ها می باشد.</a:t>
            </a:r>
          </a:p>
          <a:p>
            <a:pPr algn="just" rtl="1">
              <a:lnSpc>
                <a:spcPct val="100000"/>
              </a:lnSpc>
            </a:pP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ارزش یک مقاله بر مبنای میزان تاثیر آن بر مقالات بعدی تعیین می شود و ژورنالی با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IF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بالاتر اهمیت بیشتری نسبت به ژورنالی با </a:t>
            </a:r>
            <a:r>
              <a:rPr lang="en-US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IF </a:t>
            </a:r>
            <a:r>
              <a:rPr lang="fa-IR" sz="2200" dirty="0" smtClean="0">
                <a:latin typeface="Bell MT" panose="02020503060305020303" pitchFamily="18" charset="0"/>
                <a:cs typeface="B Nazanin" panose="00000400000000000000" pitchFamily="2" charset="-78"/>
              </a:rPr>
              <a:t> پایین تر دارد.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200" b="1" dirty="0" smtClean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فرمول تعیین </a:t>
            </a:r>
            <a:r>
              <a:rPr lang="en-US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IF</a:t>
            </a:r>
            <a:r>
              <a:rPr lang="fa-IR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 :   تعداد استنادهای دریافتی به مقالات منتشر شده در مجله </a:t>
            </a:r>
            <a:r>
              <a:rPr lang="en-US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x</a:t>
            </a:r>
            <a:r>
              <a:rPr lang="fa-IR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 در سالهای</a:t>
            </a:r>
            <a:r>
              <a:rPr lang="en-US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r>
              <a:rPr lang="fa-IR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1و2  </a:t>
            </a:r>
            <a:r>
              <a:rPr lang="en-US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  </a:t>
            </a:r>
            <a:endParaRPr lang="fa-IR" sz="2200" b="1" dirty="0" smtClean="0">
              <a:latin typeface="Bell MT" panose="02020503060305020303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200" b="1" dirty="0" smtClean="0">
                <a:latin typeface="Bell MT" panose="02020503060305020303" pitchFamily="18" charset="0"/>
                <a:cs typeface="B Nazanin" panose="00000400000000000000" pitchFamily="2" charset="-78"/>
              </a:rPr>
              <a:t>                                    تعداد مقالات منتشر شده در همان مجله در سالهای 1و2</a:t>
            </a:r>
            <a:r>
              <a:rPr lang="fa-IR" sz="2200" b="1" dirty="0" smtClean="0">
                <a:cs typeface="B Nazanin" panose="00000400000000000000" pitchFamily="2" charset="-78"/>
              </a:rPr>
              <a:t> </a:t>
            </a:r>
            <a:endParaRPr lang="en-US" sz="2200" b="1" dirty="0">
              <a:cs typeface="B Nazanin" panose="000004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BFE21AA-63D0-45A5-85B4-A83AF1BB5B27}"/>
              </a:ext>
            </a:extLst>
          </p:cNvPr>
          <p:cNvCxnSpPr/>
          <p:nvPr/>
        </p:nvCxnSpPr>
        <p:spPr>
          <a:xfrm flipH="1">
            <a:off x="4220988" y="5576598"/>
            <a:ext cx="5579165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05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ضریب تاثیر</a:t>
            </a:r>
            <a:r>
              <a:rPr lang="en-US" sz="2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Impact Factor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8380" y="2195132"/>
            <a:ext cx="10058400" cy="4023360"/>
          </a:xfrm>
        </p:spPr>
        <p:txBody>
          <a:bodyPr>
            <a:normAutofit fontScale="92500" lnSpcReduction="10000"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برای مثال برای مجله‌ی </a:t>
            </a:r>
            <a:r>
              <a:rPr lang="en-US" b="1" dirty="0">
                <a:cs typeface="B Nazanin" panose="00000400000000000000" pitchFamily="2" charset="-78"/>
              </a:rPr>
              <a:t>Nature، </a:t>
            </a:r>
            <a:r>
              <a:rPr lang="fa-IR" b="1" dirty="0">
                <a:cs typeface="B Nazanin" panose="00000400000000000000" pitchFamily="2" charset="-78"/>
              </a:rPr>
              <a:t>اگردر سال ۲۰۱۴ به مقالات سال ۲۰۱۳ ، 80 ارجاع و به مقالات سال ۲۰۱۲، 89 ارجاع داده شده باشد و این مجله در سال ۲۰۱۳ تعداد 40 مقاله علمی و در سال ۲۰۱۲ تعداد 50 مقاله علمی چاپ کرده است. پس ایمپکت فاکتور مجله </a:t>
            </a:r>
            <a:r>
              <a:rPr lang="en-US" b="1" dirty="0">
                <a:cs typeface="B Nazanin" panose="00000400000000000000" pitchFamily="2" charset="-78"/>
              </a:rPr>
              <a:t>Nature </a:t>
            </a:r>
            <a:r>
              <a:rPr lang="fa-IR" b="1" dirty="0">
                <a:cs typeface="B Nazanin" panose="00000400000000000000" pitchFamily="2" charset="-78"/>
              </a:rPr>
              <a:t>در سال ۲۰۱۴ برابر با 1/8 بوده است.</a:t>
            </a:r>
          </a:p>
          <a:p>
            <a:pPr algn="just" rtl="1">
              <a:lnSpc>
                <a:spcPct val="150000"/>
              </a:lnSpc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dirty="0"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91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D32DA-CF25-450C-9792-9179EB3F2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0"/>
            <a:ext cx="10364451" cy="1596177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>
                <a:solidFill>
                  <a:srgbClr val="C00000"/>
                </a:solidFill>
              </a:rPr>
              <a:t> 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شاخص استنادی </a:t>
            </a:r>
            <a:r>
              <a:rPr lang="en-US" sz="2800" b="1" dirty="0" err="1">
                <a:solidFill>
                  <a:srgbClr val="C00000"/>
                </a:solidFill>
                <a:latin typeface="Bell MT" panose="02020503060305020303" pitchFamily="18" charset="0"/>
              </a:rPr>
              <a:t>CiteScore</a:t>
            </a:r>
            <a:endParaRPr lang="en-US" sz="2800" b="1" dirty="0">
              <a:solidFill>
                <a:srgbClr val="C00000"/>
              </a:solidFill>
              <a:latin typeface="Bell MT" panose="02020503060305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C8171-2BD5-4D32-89F5-126C4025C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142" y="1596177"/>
            <a:ext cx="10363826" cy="5088835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en-US" sz="2200" b="1" dirty="0" err="1">
                <a:latin typeface="Bell MT" panose="02020503060305020303" pitchFamily="18" charset="0"/>
                <a:cs typeface="B Nazanin" panose="00000400000000000000" pitchFamily="2" charset="-78"/>
              </a:rPr>
              <a:t>CiteScore</a:t>
            </a:r>
            <a:r>
              <a:rPr lang="fa-IR" sz="2200" b="1" dirty="0">
                <a:cs typeface="B Nazanin" panose="00000400000000000000" pitchFamily="2" charset="-78"/>
              </a:rPr>
              <a:t> یک شاخص ساده برای اندازه</a:t>
            </a:r>
            <a:r>
              <a:rPr lang="en-US" sz="2200" b="1" dirty="0">
                <a:cs typeface="B Nazanin" panose="00000400000000000000" pitchFamily="2" charset="-78"/>
              </a:rPr>
              <a:t> </a:t>
            </a:r>
            <a:r>
              <a:rPr lang="fa-IR" sz="2200" b="1" dirty="0">
                <a:cs typeface="B Nazanin" panose="00000400000000000000" pitchFamily="2" charset="-78"/>
              </a:rPr>
              <a:t>گیری تاثیر استنادی مجلات می باشد. بر خلاف ضریب تاثیر که انواع خاصی از مقلات (مروری و پژوهشی و فنی) را در محاسبه تعداد مقالات در مخرج کسر در نظر میگیرد، این شاخص همه انواع مقالات را در محاسبه خود در نظر میگیرد. 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فرمول تعیین  </a:t>
            </a:r>
            <a:r>
              <a:rPr lang="en-US" b="1" dirty="0" err="1">
                <a:latin typeface="Bell MT" panose="02020503060305020303" pitchFamily="18" charset="0"/>
                <a:cs typeface="B Nazanin" panose="00000400000000000000" pitchFamily="2" charset="-78"/>
              </a:rPr>
              <a:t>CiteScore</a:t>
            </a:r>
            <a:r>
              <a:rPr lang="fa-IR" b="1" dirty="0">
                <a:cs typeface="B Nazanin" panose="00000400000000000000" pitchFamily="2" charset="-78"/>
              </a:rPr>
              <a:t>:    تعداد استنادات به مقالات در یک مجله </a:t>
            </a:r>
            <a:r>
              <a:rPr lang="en-US" b="1" dirty="0">
                <a:cs typeface="B Nazanin" panose="00000400000000000000" pitchFamily="2" charset="-78"/>
              </a:rPr>
              <a:t>x</a:t>
            </a:r>
            <a:r>
              <a:rPr lang="fa-IR" b="1" dirty="0">
                <a:cs typeface="B Nazanin" panose="00000400000000000000" pitchFamily="2" charset="-78"/>
              </a:rPr>
              <a:t> در سه سال اخیر  </a:t>
            </a:r>
            <a:r>
              <a:rPr lang="en-US" b="1" dirty="0">
                <a:cs typeface="B Nazanin" panose="00000400000000000000" pitchFamily="2" charset="-78"/>
              </a:rPr>
              <a:t>  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                          </a:t>
            </a:r>
            <a:r>
              <a:rPr lang="en-US" b="1" dirty="0">
                <a:cs typeface="B Nazanin" panose="00000400000000000000" pitchFamily="2" charset="-78"/>
              </a:rPr>
              <a:t>                           </a:t>
            </a:r>
            <a:r>
              <a:rPr lang="fa-IR" b="1" dirty="0">
                <a:cs typeface="B Nazanin" panose="00000400000000000000" pitchFamily="2" charset="-78"/>
              </a:rPr>
              <a:t> تعداد مقالات منتشر شده در همان مجله در سه سال اخیر</a:t>
            </a:r>
            <a:endParaRPr lang="en-US" b="1" dirty="0">
              <a:cs typeface="B Nazanin" panose="00000400000000000000" pitchFamily="2" charset="-78"/>
            </a:endParaRPr>
          </a:p>
          <a:p>
            <a:pPr algn="just" rtl="1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A99459-C47C-4193-B73D-EF61BEAF9926}"/>
              </a:ext>
            </a:extLst>
          </p:cNvPr>
          <p:cNvCxnSpPr/>
          <p:nvPr/>
        </p:nvCxnSpPr>
        <p:spPr>
          <a:xfrm flipH="1">
            <a:off x="3206057" y="5561344"/>
            <a:ext cx="504907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30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039" y="543208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C00000"/>
                </a:solidFill>
              </a:rPr>
              <a:t>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شاخص استنادی </a:t>
            </a:r>
            <a:r>
              <a:rPr lang="en-US" sz="3200" b="1" dirty="0" err="1">
                <a:solidFill>
                  <a:srgbClr val="C00000"/>
                </a:solidFill>
                <a:latin typeface="Bell MT" panose="02020503060305020303" pitchFamily="18" charset="0"/>
              </a:rPr>
              <a:t>CiteScore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0000" y="1875004"/>
            <a:ext cx="10058400" cy="4023360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برای مثال سایت اسکور ۲۰۱۵ نشریه </a:t>
            </a:r>
            <a:r>
              <a:rPr lang="en-US" sz="2200" b="1" dirty="0">
                <a:cs typeface="B Nazanin" panose="00000400000000000000" pitchFamily="2" charset="-78"/>
              </a:rPr>
              <a:t> Nature Methods: 15.62 </a:t>
            </a:r>
            <a:r>
              <a:rPr lang="fa-IR" sz="2200" b="1" dirty="0">
                <a:cs typeface="B Nazanin" panose="00000400000000000000" pitchFamily="2" charset="-78"/>
              </a:rPr>
              <a:t>است که از تقسیم تعداد استنادهایی که مقالات سال‌های ۲۰۱۲، ۲۰۱۳ و ۲۰۱۴ این نشریه که در سال ۲۰۱۵ دریافت کرده (۱۷۱۱۹) بر تعداد مقالات این نشریه در همان سه سال (۱۰۹۶</a:t>
            </a:r>
            <a:r>
              <a:rPr lang="fa-IR" sz="2200" b="1" dirty="0" smtClean="0">
                <a:cs typeface="B Nazanin" panose="00000400000000000000" pitchFamily="2" charset="-78"/>
              </a:rPr>
              <a:t>)</a:t>
            </a:r>
            <a:r>
              <a:rPr lang="en-US" sz="2200" b="1" dirty="0" smtClean="0">
                <a:cs typeface="B Nazanin" panose="00000400000000000000" pitchFamily="2" charset="-78"/>
              </a:rPr>
              <a:t> </a:t>
            </a:r>
            <a:r>
              <a:rPr lang="fa-IR" sz="2200" b="1" dirty="0" smtClean="0">
                <a:cs typeface="B Nazanin" panose="00000400000000000000" pitchFamily="2" charset="-78"/>
              </a:rPr>
              <a:t>به </a:t>
            </a:r>
            <a:r>
              <a:rPr lang="fa-IR" sz="2200" b="1" dirty="0">
                <a:cs typeface="B Nazanin" panose="00000400000000000000" pitchFamily="2" charset="-78"/>
              </a:rPr>
              <a:t>دست می‌آید.</a:t>
            </a:r>
            <a:endParaRPr lang="en-US" sz="2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7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498" y="645837"/>
            <a:ext cx="8635832" cy="5027781"/>
          </a:xfrm>
        </p:spPr>
      </p:pic>
      <p:sp>
        <p:nvSpPr>
          <p:cNvPr id="4" name="Rectangle 3"/>
          <p:cNvSpPr/>
          <p:nvPr/>
        </p:nvSpPr>
        <p:spPr>
          <a:xfrm>
            <a:off x="2538893" y="645837"/>
            <a:ext cx="711904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b="1" dirty="0">
                <a:cs typeface="B Nazanin" panose="00000400000000000000" pitchFamily="2" charset="-78"/>
              </a:rPr>
              <a:t>خسته نباشید</a:t>
            </a:r>
          </a:p>
          <a:p>
            <a:pPr algn="ctr" rtl="1">
              <a:lnSpc>
                <a:spcPct val="200000"/>
              </a:lnSpc>
            </a:pPr>
            <a:r>
              <a:rPr lang="fa-IR" sz="4400" b="1" dirty="0">
                <a:cs typeface="B Nazanin" panose="00000400000000000000" pitchFamily="2" charset="-78"/>
              </a:rPr>
              <a:t>سپاس از توجه شما</a:t>
            </a:r>
            <a:endParaRPr lang="en-US" sz="4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170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143" y="1466662"/>
            <a:ext cx="9971758" cy="298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262" y="-230819"/>
            <a:ext cx="10129422" cy="6573451"/>
          </a:xfrm>
        </p:spPr>
        <p:txBody>
          <a:bodyPr anchor="ctr">
            <a:norm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شیوه های دسترسی به پایگاه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در داخل دانشگاه: </a:t>
            </a:r>
          </a:p>
          <a:p>
            <a:pPr algn="just" rtl="1">
              <a:lnSpc>
                <a:spcPct val="150000"/>
              </a:lnSpc>
            </a:pP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-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  </a:t>
            </a:r>
            <a:r>
              <a:rPr lang="fa-IR" b="1" dirty="0">
                <a:latin typeface="Bell MT" panose="02020503060305020303" pitchFamily="18" charset="0"/>
                <a:cs typeface="B Nazanin" panose="00000400000000000000" pitchFamily="2" charset="-78"/>
              </a:rPr>
              <a:t>مراجعه به صفحه </a:t>
            </a:r>
            <a:r>
              <a:rPr lang="fa-IR" b="1" dirty="0">
                <a:cs typeface="B Nazanin" panose="00000400000000000000" pitchFamily="2" charset="-78"/>
              </a:rPr>
              <a:t>کتابخانه دیجیتال دانشگاه به آدرس </a:t>
            </a:r>
            <a:r>
              <a:rPr lang="en-US" sz="1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Diglib.semums.ac.ir </a:t>
            </a:r>
            <a:r>
              <a:rPr lang="fa-IR" b="1" dirty="0">
                <a:cs typeface="B Nazanin" panose="00000400000000000000" pitchFamily="2" charset="-78"/>
              </a:rPr>
              <a:t>در بخش منابع الکترونیک و کلیک بر لوگوی پایگاه 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و ورود به  صفحه اصلی پایگاه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در خارج از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 IP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دانشگاه: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en-US" b="1" dirty="0">
                <a:cs typeface="B Nazanin" panose="00000400000000000000" pitchFamily="2" charset="-78"/>
              </a:rPr>
              <a:t>    </a:t>
            </a:r>
            <a:r>
              <a:rPr lang="fa-IR" b="1" dirty="0">
                <a:cs typeface="B Nazanin" panose="00000400000000000000" pitchFamily="2" charset="-78"/>
              </a:rPr>
              <a:t>نصب و استفاده از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VPN</a:t>
            </a:r>
          </a:p>
        </p:txBody>
      </p:sp>
    </p:spTree>
    <p:extLst>
      <p:ext uri="{BB962C8B-B14F-4D97-AF65-F5344CB8AC3E}">
        <p14:creationId xmlns:p14="http://schemas.microsoft.com/office/powerpoint/2010/main" val="153816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77" y="1530036"/>
            <a:ext cx="4650146" cy="3467478"/>
          </a:xfrm>
        </p:spPr>
      </p:pic>
      <p:sp>
        <p:nvSpPr>
          <p:cNvPr id="5" name="Right Arrow 4"/>
          <p:cNvSpPr/>
          <p:nvPr/>
        </p:nvSpPr>
        <p:spPr>
          <a:xfrm>
            <a:off x="6509442" y="3137026"/>
            <a:ext cx="597529" cy="4074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07" y="1453082"/>
            <a:ext cx="4218914" cy="36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9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488887"/>
            <a:ext cx="10058400" cy="1450757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cs typeface="B Nazanin" panose="00000400000000000000" pitchFamily="2" charset="-78"/>
              </a:rPr>
              <a:t>طریقه دانلود و نصب</a:t>
            </a:r>
            <a:r>
              <a:rPr lang="en-US" sz="3200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VPN </a:t>
            </a:r>
            <a:r>
              <a:rPr lang="fa-IR" sz="3200" dirty="0">
                <a:solidFill>
                  <a:srgbClr val="FF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 </a:t>
            </a:r>
            <a:endParaRPr lang="en-US" sz="3200" dirty="0">
              <a:solidFill>
                <a:srgbClr val="FF0000"/>
              </a:solidFill>
              <a:latin typeface="Bell MT" panose="02020503060305020303" pitchFamily="18" charset="0"/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6010" y="1052721"/>
            <a:ext cx="10058400" cy="4023360"/>
          </a:xfrm>
        </p:spPr>
        <p:txBody>
          <a:bodyPr/>
          <a:lstStyle/>
          <a:p>
            <a:pPr algn="r" rtl="1">
              <a:lnSpc>
                <a:spcPct val="250000"/>
              </a:lnSpc>
              <a:buFontTx/>
              <a:buChar char="-"/>
            </a:pPr>
            <a:r>
              <a:rPr lang="fa-IR" b="1" dirty="0">
                <a:cs typeface="B Nazanin" panose="00000400000000000000" pitchFamily="2" charset="-78"/>
              </a:rPr>
              <a:t>مراجعه به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 صفحه کتابخانه دیجیتال به آدرس 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Diglib.semums.ac.ir</a:t>
            </a:r>
          </a:p>
          <a:p>
            <a:pPr algn="r" rtl="1">
              <a:lnSpc>
                <a:spcPct val="250000"/>
              </a:lnSpc>
              <a:buFontTx/>
              <a:buChar char="-"/>
            </a:pPr>
            <a:r>
              <a:rPr lang="fa-IR" b="1" dirty="0">
                <a:cs typeface="B Nazanin" panose="00000400000000000000" pitchFamily="2" charset="-78"/>
              </a:rPr>
              <a:t>مراجعه به صفحه پورتال دانشگاه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 به آدرس </a:t>
            </a:r>
            <a:r>
              <a:rPr lang="en-US" b="1" dirty="0">
                <a:latin typeface="Bell MT" panose="02020503060305020303" pitchFamily="18" charset="0"/>
                <a:cs typeface="B Nazanin" panose="00000400000000000000" pitchFamily="2" charset="-78"/>
              </a:rPr>
              <a:t>semums.ac.ir</a:t>
            </a:r>
            <a:r>
              <a:rPr lang="fa-IR" b="1" dirty="0">
                <a:cs typeface="B Nazanin" panose="00000400000000000000" pitchFamily="2" charset="-78"/>
              </a:rPr>
              <a:t> و در پایین صفحه و دانلود </a:t>
            </a:r>
            <a:r>
              <a:rPr lang="en-US" sz="1600" b="1" dirty="0">
                <a:latin typeface="Bell MT" panose="02020503060305020303" pitchFamily="18" charset="0"/>
                <a:cs typeface="B Nazanin" panose="00000400000000000000" pitchFamily="2" charset="-78"/>
              </a:rPr>
              <a:t>VPN</a:t>
            </a:r>
          </a:p>
        </p:txBody>
      </p:sp>
    </p:spTree>
    <p:extLst>
      <p:ext uri="{BB962C8B-B14F-4D97-AF65-F5344CB8AC3E}">
        <p14:creationId xmlns:p14="http://schemas.microsoft.com/office/powerpoint/2010/main" val="75170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570" y="0"/>
            <a:ext cx="9918828" cy="2835695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2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نام در </a:t>
            </a:r>
            <a:r>
              <a:rPr lang="en-US" sz="22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Science Direct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en-US" sz="1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</a:br>
            <a:r>
              <a:rPr lang="fa-IR" sz="1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   -  </a:t>
            </a:r>
            <a:r>
              <a:rPr lang="ar-SA" sz="1800" b="1" dirty="0">
                <a:cs typeface="B Nazanin" panose="00000400000000000000" pitchFamily="2" charset="-78"/>
              </a:rPr>
              <a:t>ورود به</a:t>
            </a:r>
            <a:r>
              <a:rPr lang="fa-IR" sz="1800" b="1" dirty="0">
                <a:cs typeface="B Nazanin" panose="00000400000000000000" pitchFamily="2" charset="-78"/>
              </a:rPr>
              <a:t> آدرس</a:t>
            </a:r>
            <a:r>
              <a:rPr lang="en-US" sz="1800" b="1" dirty="0">
                <a:solidFill>
                  <a:srgbClr val="C00000"/>
                </a:solidFill>
                <a:latin typeface="Bell MT" panose="02020503060305020303" pitchFamily="18" charset="0"/>
                <a:cs typeface="B Nazanin" panose="00000400000000000000" pitchFamily="2" charset="-78"/>
              </a:rPr>
              <a:t>www.sciencedirect.com</a:t>
            </a:r>
            <a:r>
              <a:rPr lang="ar-SA" sz="1800" b="1" dirty="0">
                <a:cs typeface="B Nazanin" panose="00000400000000000000" pitchFamily="2" charset="-78"/>
              </a:rPr>
              <a:t>،</a:t>
            </a:r>
            <a:r>
              <a:rPr lang="fa-IR" sz="1800" b="1" dirty="0">
                <a:cs typeface="B Nazanin" panose="00000400000000000000" pitchFamily="2" charset="-78"/>
              </a:rPr>
              <a:t> انتخاب </a:t>
            </a:r>
            <a:r>
              <a:rPr lang="ar-SA" sz="1800" b="1" dirty="0">
                <a:cs typeface="B Nazanin" panose="00000400000000000000" pitchFamily="2" charset="-78"/>
              </a:rPr>
              <a:t>گزينه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Register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ar-SA" sz="1800" b="1" dirty="0">
                <a:cs typeface="B Nazanin" panose="00000400000000000000" pitchFamily="2" charset="-78"/>
              </a:rPr>
              <a:t>و تكميل</a:t>
            </a:r>
            <a:r>
              <a:rPr lang="fa-IR" sz="1800" b="1" dirty="0">
                <a:cs typeface="B Nazanin" panose="00000400000000000000" pitchFamily="2" charset="-78"/>
              </a:rPr>
              <a:t> فرم</a:t>
            </a:r>
            <a:r>
              <a:rPr lang="ar-SA" sz="1800" b="1" dirty="0">
                <a:cs typeface="B Nazanin" panose="00000400000000000000" pitchFamily="2" charset="-78"/>
              </a:rPr>
              <a:t> عضويت</a:t>
            </a:r>
            <a:r>
              <a:rPr lang="fa-IR" sz="1800" b="1" dirty="0">
                <a:cs typeface="B Nazanin" panose="00000400000000000000" pitchFamily="2" charset="-78"/>
              </a:rPr>
              <a:t/>
            </a:r>
            <a:br>
              <a:rPr lang="fa-IR" sz="1800" b="1" dirty="0">
                <a:cs typeface="B Nazanin" panose="00000400000000000000" pitchFamily="2" charset="-78"/>
              </a:rPr>
            </a:br>
            <a:r>
              <a:rPr lang="fa-IR" sz="1800" b="1" dirty="0">
                <a:cs typeface="B Nazanin" panose="00000400000000000000" pitchFamily="2" charset="-78"/>
              </a:rPr>
              <a:t>     - پس از </a:t>
            </a:r>
            <a:r>
              <a:rPr lang="ar-SA" sz="1800" b="1" dirty="0">
                <a:cs typeface="B Nazanin" panose="00000400000000000000" pitchFamily="2" charset="-78"/>
              </a:rPr>
              <a:t>تكميل فرم ثبت نام در اين پايگاه </a:t>
            </a:r>
            <a:r>
              <a:rPr lang="fa-IR" sz="1800" b="1" dirty="0">
                <a:cs typeface="B Nazanin" panose="00000400000000000000" pitchFamily="2" charset="-78"/>
              </a:rPr>
              <a:t>پرونده </a:t>
            </a:r>
            <a:r>
              <a:rPr lang="ar-SA" sz="1800" b="1" dirty="0">
                <a:cs typeface="B Nazanin" panose="00000400000000000000" pitchFamily="2" charset="-78"/>
              </a:rPr>
              <a:t>شخصي ايجاد و از امكاناتي مانند ذخيره</a:t>
            </a:r>
            <a:r>
              <a:rPr lang="fa-IR" sz="1800" b="1" dirty="0">
                <a:cs typeface="B Nazanin" panose="00000400000000000000" pitchFamily="2" charset="-78"/>
              </a:rPr>
              <a:t> کردن</a:t>
            </a:r>
            <a:r>
              <a:rPr lang="ar-SA" sz="1800" b="1" dirty="0">
                <a:cs typeface="B Nazanin" panose="00000400000000000000" pitchFamily="2" charset="-78"/>
              </a:rPr>
              <a:t> جستجوها، ايجاد ليستي از نشريات مورد علاقه، سيستم آگاهي رساني</a:t>
            </a:r>
            <a:r>
              <a:rPr lang="en-US" sz="1800" b="1" dirty="0">
                <a:cs typeface="B Nazanin" panose="00000400000000000000" pitchFamily="2" charset="-78"/>
              </a:rPr>
              <a:t> </a:t>
            </a:r>
            <a:r>
              <a:rPr lang="en-US" sz="1800" b="1" dirty="0">
                <a:latin typeface="Bell MT" panose="02020503060305020303" pitchFamily="18" charset="0"/>
                <a:cs typeface="B Nazanin" panose="00000400000000000000" pitchFamily="2" charset="-78"/>
              </a:rPr>
              <a:t>(Alerts </a:t>
            </a:r>
            <a:r>
              <a:rPr lang="en-US" sz="1800" b="1" dirty="0">
                <a:cs typeface="B Nazanin" panose="00000400000000000000" pitchFamily="2" charset="-78"/>
              </a:rPr>
              <a:t>)</a:t>
            </a:r>
            <a:r>
              <a:rPr lang="ar-SA" sz="1800" b="1" dirty="0">
                <a:cs typeface="B Nazanin" panose="00000400000000000000" pitchFamily="2" charset="-78"/>
              </a:rPr>
              <a:t>و ايجاد تاريخچه جستجو </a:t>
            </a:r>
            <a:r>
              <a:rPr lang="fa-IR" sz="1800" b="1" dirty="0">
                <a:cs typeface="B Nazanin" panose="00000400000000000000" pitchFamily="2" charset="-78"/>
              </a:rPr>
              <a:t>می توان </a:t>
            </a:r>
            <a:r>
              <a:rPr lang="ar-SA" sz="1800" b="1" dirty="0">
                <a:cs typeface="B Nazanin" panose="00000400000000000000" pitchFamily="2" charset="-78"/>
              </a:rPr>
              <a:t>استفاده </a:t>
            </a:r>
            <a:r>
              <a:rPr lang="fa-IR" sz="1800" b="1" dirty="0">
                <a:cs typeface="B Nazanin" panose="00000400000000000000" pitchFamily="2" charset="-78"/>
              </a:rPr>
              <a:t>نمود.</a:t>
            </a:r>
            <a:r>
              <a:rPr lang="en-US" sz="1400" b="1" dirty="0">
                <a:cs typeface="B Nazanin" panose="00000400000000000000" pitchFamily="2" charset="-78"/>
              </a:rPr>
              <a:t/>
            </a:r>
            <a:br>
              <a:rPr lang="en-US" sz="1400" b="1" dirty="0">
                <a:cs typeface="B Nazanin" panose="00000400000000000000" pitchFamily="2" charset="-78"/>
              </a:rPr>
            </a:br>
            <a:endParaRPr lang="en-US" sz="1400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80" y="2610078"/>
            <a:ext cx="4327744" cy="3186586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83B507-8909-4248-A845-C6358E736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327" y="2610078"/>
            <a:ext cx="4380999" cy="32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6141</TotalTime>
  <Words>2064</Words>
  <Application>Microsoft Office PowerPoint</Application>
  <PresentationFormat>Widescreen</PresentationFormat>
  <Paragraphs>244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5" baseType="lpstr">
      <vt:lpstr>_MRT_Win2Farsi_1</vt:lpstr>
      <vt:lpstr>2  Tabassom</vt:lpstr>
      <vt:lpstr>Arial</vt:lpstr>
      <vt:lpstr>Arial Rounded MT Bold</vt:lpstr>
      <vt:lpstr>B Mitra</vt:lpstr>
      <vt:lpstr>B Nazanin</vt:lpstr>
      <vt:lpstr>Bell MT</vt:lpstr>
      <vt:lpstr>Calibri</vt:lpstr>
      <vt:lpstr>Corbel</vt:lpstr>
      <vt:lpstr>Font</vt:lpstr>
      <vt:lpstr>IRANSans</vt:lpstr>
      <vt:lpstr>IRANSansWeb_Medium</vt:lpstr>
      <vt:lpstr>Tahoma</vt:lpstr>
      <vt:lpstr>Times New Roman</vt:lpstr>
      <vt:lpstr>Wingdings</vt:lpstr>
      <vt:lpstr>Parallax</vt:lpstr>
      <vt:lpstr>بسم الله الرحمن الرحیم</vt:lpstr>
      <vt:lpstr> کارگاه آشنایی با پایگاه اطلاعاتی  SCIENCE DIRECT   سمیه صالحی نژاد کارشناسی ارشد علم اطلاعات و دانش شناسی   دانشگاه علوم پزشکی سمنان 1400 </vt:lpstr>
      <vt:lpstr>ScienceDirectمعرفی پایگاه اطلاعاتی </vt:lpstr>
      <vt:lpstr>PowerPoint Presentation</vt:lpstr>
      <vt:lpstr>PowerPoint Presentation</vt:lpstr>
      <vt:lpstr>PowerPoint Presentation</vt:lpstr>
      <vt:lpstr>PowerPoint Presentation</vt:lpstr>
      <vt:lpstr>طریقه دانلود و نصبVPN  </vt:lpstr>
      <vt:lpstr>ثبت نام در Science Direct     -  ورود به آدرسwww.sciencedirect.com، انتخاب گزينه Register و تكميل فرم عضويت      - پس از تكميل فرم ثبت نام در اين پايگاه پرونده شخصي ايجاد و از امكاناتي مانند ذخيره کردن جستجوها، ايجاد ليستي از نشريات مورد علاقه، سيستم آگاهي رساني (Alerts )و ايجاد تاريخچه جستجو می توان استفاده نمود. </vt:lpstr>
      <vt:lpstr> شیوه های جستجو  </vt:lpstr>
      <vt:lpstr>  مرور در لیست مجلات و کتابها(Browse) </vt:lpstr>
      <vt:lpstr>         در سمت چپ صفحه امکان محدود و دقیق ترکردن جستجو(Refine by Publicatuion):      - دامنه موضوعی (Domain)   و انتخاب زیر دامنه یا زیر مجموعه آن ( Subdomain)     - نوع انتشار(Publication type)     - نوع دسترسی(Access type ) </vt:lpstr>
      <vt:lpstr>جهت آگاهي از انتشار شماره جديد و يا فهرست مندرجات شماره جديدي از مجله، بايد پس از جستجوي نام يك مجله، گزينه  set up journal alertرا انتخاب نماييد. </vt:lpstr>
      <vt:lpstr>Article in press      </vt:lpstr>
      <vt:lpstr>PowerPoint Presentation</vt:lpstr>
      <vt:lpstr>آگاهی رسانی جاری  Alert</vt:lpstr>
      <vt:lpstr>   </vt:lpstr>
      <vt:lpstr>براي استفاده از سيستم Alert ، بايد در  Science Direct ثبت نام و با وارد كردن نام كاربري و رمز عبور خود، امكانات اين سيستم قابل استفاده خواهد بود. بعد از جستجوي خود، گزينه Set alert search  را انتخاب كنيد. </vt:lpstr>
      <vt:lpstr>در مراجعات بعدي،مجدداً با وارد كردن نام كاربري و رمز عبور و انتخاب گزينه Manage alert، ليست هشدارهاي خود را مشاهده و مديريت كنيد. در قسمت مديريت هشدارها، امكان ويرايش و حذف يك Alert وجود دارد. هيچ محدوديتي براي تعداد ايجاد Alertها وجود ندارد.  </vt:lpstr>
      <vt:lpstr>جستجوی پایه</vt:lpstr>
      <vt:lpstr>PowerPoint Presentation</vt:lpstr>
      <vt:lpstr>PowerPoint Presentation</vt:lpstr>
      <vt:lpstr>جستجوی پایه(Basic Search)</vt:lpstr>
      <vt:lpstr>PowerPoint Presentation</vt:lpstr>
      <vt:lpstr>PowerPoint Presentation</vt:lpstr>
      <vt:lpstr> </vt:lpstr>
      <vt:lpstr>Advanced search   </vt:lpstr>
      <vt:lpstr>ISSN , ISBN</vt:lpstr>
      <vt:lpstr>PowerPoint Presentation</vt:lpstr>
      <vt:lpstr>عملگرهای بولی Boolean Operators</vt:lpstr>
      <vt:lpstr>PowerPoint Presentation</vt:lpstr>
      <vt:lpstr>PowerPoint Presentation</vt:lpstr>
      <vt:lpstr>مقالات مرتبط با نارسایی کلیه وکم خونی</vt:lpstr>
      <vt:lpstr>PowerPoint Presentation</vt:lpstr>
      <vt:lpstr>Article type</vt:lpstr>
      <vt:lpstr>Article type</vt:lpstr>
      <vt:lpstr>Article type</vt:lpstr>
      <vt:lpstr>Access type</vt:lpstr>
      <vt:lpstr>PowerPoint Presentation</vt:lpstr>
      <vt:lpstr>PowerPoint Presentation</vt:lpstr>
      <vt:lpstr>معرفی صفحه مقاله بازیابی شده</vt:lpstr>
      <vt:lpstr>DOI</vt:lpstr>
      <vt:lpstr>DOI</vt:lpstr>
      <vt:lpstr>RSS</vt:lpstr>
      <vt:lpstr> ضریب تاثیرImpact Factor</vt:lpstr>
      <vt:lpstr> ضریب تاثیرImpact Factor</vt:lpstr>
      <vt:lpstr>  شاخص استنادی CiteScore</vt:lpstr>
      <vt:lpstr> شاخص استنادی CiteScore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الرحیم</dc:title>
  <dc:creator>somayye salehi</dc:creator>
  <cp:lastModifiedBy>سمیه صالحی نژاد</cp:lastModifiedBy>
  <cp:revision>405</cp:revision>
  <dcterms:created xsi:type="dcterms:W3CDTF">2021-04-22T12:56:55Z</dcterms:created>
  <dcterms:modified xsi:type="dcterms:W3CDTF">2022-01-18T09:11:49Z</dcterms:modified>
</cp:coreProperties>
</file>